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72"/>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defRPr sz="1000" b="0" i="0">
                <a:solidFill>
                  <a:schemeClr val="bg1"/>
                </a:solidFill>
                <a:latin typeface="Arial"/>
                <a:cs typeface="Arial"/>
              </a:defRPr>
            </a:lvl1pPr>
          </a:lstStyle>
          <a:p>
            <a:pPr marL="12700">
              <a:lnSpc>
                <a:spcPct val="100000"/>
              </a:lnSpc>
            </a:pPr>
            <a:r>
              <a:rPr spc="-10" dirty="0"/>
              <a:t>1/31/2019</a:t>
            </a: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4/12/2020</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0" i="0">
                <a:solidFill>
                  <a:schemeClr val="bg1"/>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2000" b="1" i="0">
                <a:solidFill>
                  <a:srgbClr val="006FC0"/>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defRPr sz="1000" b="0" i="0">
                <a:solidFill>
                  <a:schemeClr val="bg1"/>
                </a:solidFill>
                <a:latin typeface="Arial"/>
                <a:cs typeface="Arial"/>
              </a:defRPr>
            </a:lvl1pPr>
          </a:lstStyle>
          <a:p>
            <a:pPr marL="12700">
              <a:lnSpc>
                <a:spcPct val="100000"/>
              </a:lnSpc>
            </a:pPr>
            <a:r>
              <a:rPr spc="-10" dirty="0"/>
              <a:t>1/31/2019</a:t>
            </a: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4/12/2020</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0" i="0">
                <a:solidFill>
                  <a:schemeClr val="bg1"/>
                </a:solidFill>
                <a:latin typeface="Arial"/>
                <a:cs typeface="Arial"/>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4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defRPr sz="1000" b="0" i="0">
                <a:solidFill>
                  <a:schemeClr val="bg1"/>
                </a:solidFill>
                <a:latin typeface="Arial"/>
                <a:cs typeface="Arial"/>
              </a:defRPr>
            </a:lvl1pPr>
          </a:lstStyle>
          <a:p>
            <a:pPr marL="12700">
              <a:lnSpc>
                <a:spcPct val="100000"/>
              </a:lnSpc>
            </a:pPr>
            <a:r>
              <a:rPr spc="-10" dirty="0"/>
              <a:t>1/31/2019</a:t>
            </a: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4/12/2020</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0" i="0">
                <a:solidFill>
                  <a:schemeClr val="bg1"/>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defRPr sz="1000" b="0" i="0">
                <a:solidFill>
                  <a:schemeClr val="bg1"/>
                </a:solidFill>
                <a:latin typeface="Arial"/>
                <a:cs typeface="Arial"/>
              </a:defRPr>
            </a:lvl1pPr>
          </a:lstStyle>
          <a:p>
            <a:pPr marL="12700">
              <a:lnSpc>
                <a:spcPct val="100000"/>
              </a:lnSpc>
            </a:pPr>
            <a:r>
              <a:rPr spc="-10" dirty="0"/>
              <a:t>1/31/2019</a:t>
            </a: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4/12/2020</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defRPr sz="1000" b="0" i="0">
                <a:solidFill>
                  <a:schemeClr val="bg1"/>
                </a:solidFill>
                <a:latin typeface="Arial"/>
                <a:cs typeface="Arial"/>
              </a:defRPr>
            </a:lvl1pPr>
          </a:lstStyle>
          <a:p>
            <a:pPr marL="12700">
              <a:lnSpc>
                <a:spcPct val="100000"/>
              </a:lnSpc>
            </a:pPr>
            <a:r>
              <a:rPr spc="-10" dirty="0"/>
              <a:t>1/31/2019</a:t>
            </a: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4/12/2020</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9144000" cy="6858000"/>
          </a:xfrm>
          <a:prstGeom prst="rect">
            <a:avLst/>
          </a:prstGeom>
          <a:blipFill>
            <a:blip r:embed="rId7" cstate="print"/>
            <a:stretch>
              <a:fillRect/>
            </a:stretch>
          </a:blipFill>
        </p:spPr>
        <p:txBody>
          <a:bodyPr wrap="square" lIns="0" tIns="0" rIns="0" bIns="0" rtlCol="0"/>
          <a:lstStyle/>
          <a:p>
            <a:endParaRPr/>
          </a:p>
        </p:txBody>
      </p:sp>
      <p:sp>
        <p:nvSpPr>
          <p:cNvPr id="17" name="bk object 17"/>
          <p:cNvSpPr/>
          <p:nvPr/>
        </p:nvSpPr>
        <p:spPr>
          <a:xfrm>
            <a:off x="7620" y="7620"/>
            <a:ext cx="9128760" cy="6836663"/>
          </a:xfrm>
          <a:prstGeom prst="rect">
            <a:avLst/>
          </a:prstGeom>
          <a:blipFill>
            <a:blip r:embed="rId8" cstate="print"/>
            <a:stretch>
              <a:fillRect/>
            </a:stretch>
          </a:blipFill>
        </p:spPr>
        <p:txBody>
          <a:bodyPr wrap="square" lIns="0" tIns="0" rIns="0" bIns="0" rtlCol="0"/>
          <a:lstStyle/>
          <a:p>
            <a:endParaRPr/>
          </a:p>
        </p:txBody>
      </p:sp>
      <p:sp>
        <p:nvSpPr>
          <p:cNvPr id="18" name="bk object 18"/>
          <p:cNvSpPr/>
          <p:nvPr/>
        </p:nvSpPr>
        <p:spPr>
          <a:xfrm>
            <a:off x="7853171" y="14096"/>
            <a:ext cx="1290827" cy="1886127"/>
          </a:xfrm>
          <a:prstGeom prst="rect">
            <a:avLst/>
          </a:prstGeom>
          <a:blipFill>
            <a:blip r:embed="rId9" cstate="print"/>
            <a:stretch>
              <a:fillRect/>
            </a:stretch>
          </a:blipFill>
        </p:spPr>
        <p:txBody>
          <a:bodyPr wrap="square" lIns="0" tIns="0" rIns="0" bIns="0" rtlCol="0"/>
          <a:lstStyle/>
          <a:p>
            <a:endParaRPr/>
          </a:p>
        </p:txBody>
      </p:sp>
      <p:sp>
        <p:nvSpPr>
          <p:cNvPr id="19" name="bk object 19"/>
          <p:cNvSpPr/>
          <p:nvPr/>
        </p:nvSpPr>
        <p:spPr>
          <a:xfrm>
            <a:off x="6469379" y="9144"/>
            <a:ext cx="2673350" cy="1900555"/>
          </a:xfrm>
          <a:custGeom>
            <a:avLst/>
            <a:gdLst/>
            <a:ahLst/>
            <a:cxnLst/>
            <a:rect l="l" t="t" r="r" b="b"/>
            <a:pathLst>
              <a:path w="2673350" h="1900555">
                <a:moveTo>
                  <a:pt x="2672842" y="1900173"/>
                </a:moveTo>
                <a:lnTo>
                  <a:pt x="0" y="0"/>
                </a:lnTo>
              </a:path>
            </a:pathLst>
          </a:custGeom>
          <a:ln w="6096">
            <a:solidFill>
              <a:srgbClr val="C0C0C4"/>
            </a:solidFill>
          </a:ln>
        </p:spPr>
        <p:txBody>
          <a:bodyPr wrap="square" lIns="0" tIns="0" rIns="0" bIns="0" rtlCol="0"/>
          <a:lstStyle/>
          <a:p>
            <a:endParaRPr/>
          </a:p>
        </p:txBody>
      </p:sp>
      <p:sp>
        <p:nvSpPr>
          <p:cNvPr id="20" name="bk object 20"/>
          <p:cNvSpPr/>
          <p:nvPr/>
        </p:nvSpPr>
        <p:spPr>
          <a:xfrm>
            <a:off x="761" y="8382"/>
            <a:ext cx="9137015" cy="6844030"/>
          </a:xfrm>
          <a:custGeom>
            <a:avLst/>
            <a:gdLst/>
            <a:ahLst/>
            <a:cxnLst/>
            <a:rect l="l" t="t" r="r" b="b"/>
            <a:pathLst>
              <a:path w="9137015" h="6844030">
                <a:moveTo>
                  <a:pt x="0" y="6843932"/>
                </a:moveTo>
                <a:lnTo>
                  <a:pt x="9137015" y="0"/>
                </a:lnTo>
              </a:path>
            </a:pathLst>
          </a:custGeom>
          <a:ln w="4572">
            <a:solidFill>
              <a:srgbClr val="B8B8BB"/>
            </a:solidFill>
          </a:ln>
        </p:spPr>
        <p:txBody>
          <a:bodyPr wrap="square" lIns="0" tIns="0" rIns="0" bIns="0" rtlCol="0"/>
          <a:lstStyle/>
          <a:p>
            <a:endParaRPr/>
          </a:p>
        </p:txBody>
      </p:sp>
      <p:sp>
        <p:nvSpPr>
          <p:cNvPr id="2" name="Holder 2"/>
          <p:cNvSpPr>
            <a:spLocks noGrp="1"/>
          </p:cNvSpPr>
          <p:nvPr>
            <p:ph type="title"/>
          </p:nvPr>
        </p:nvSpPr>
        <p:spPr>
          <a:xfrm>
            <a:off x="590804" y="422503"/>
            <a:ext cx="7541895" cy="2281555"/>
          </a:xfrm>
          <a:prstGeom prst="rect">
            <a:avLst/>
          </a:prstGeom>
        </p:spPr>
        <p:txBody>
          <a:bodyPr wrap="square" lIns="0" tIns="0" rIns="0" bIns="0">
            <a:spAutoFit/>
          </a:bodyPr>
          <a:lstStyle>
            <a:lvl1pPr>
              <a:defRPr sz="2400" b="0" i="0">
                <a:solidFill>
                  <a:schemeClr val="bg1"/>
                </a:solidFill>
                <a:latin typeface="Arial"/>
                <a:cs typeface="Arial"/>
              </a:defRPr>
            </a:lvl1pPr>
          </a:lstStyle>
          <a:p>
            <a:endParaRPr/>
          </a:p>
        </p:txBody>
      </p:sp>
      <p:sp>
        <p:nvSpPr>
          <p:cNvPr id="3" name="Holder 3"/>
          <p:cNvSpPr>
            <a:spLocks noGrp="1"/>
          </p:cNvSpPr>
          <p:nvPr>
            <p:ph type="body" idx="1"/>
          </p:nvPr>
        </p:nvSpPr>
        <p:spPr>
          <a:xfrm>
            <a:off x="590804" y="2678404"/>
            <a:ext cx="7836534" cy="3744595"/>
          </a:xfrm>
          <a:prstGeom prst="rect">
            <a:avLst/>
          </a:prstGeom>
        </p:spPr>
        <p:txBody>
          <a:bodyPr wrap="square" lIns="0" tIns="0" rIns="0" bIns="0">
            <a:spAutoFit/>
          </a:bodyPr>
          <a:lstStyle>
            <a:lvl1pPr>
              <a:defRPr sz="2000" b="1" i="0">
                <a:solidFill>
                  <a:srgbClr val="006FC0"/>
                </a:solidFill>
                <a:latin typeface="Arial"/>
                <a:cs typeface="Arial"/>
              </a:defRPr>
            </a:lvl1pPr>
          </a:lstStyle>
          <a:p>
            <a:endParaRPr/>
          </a:p>
        </p:txBody>
      </p:sp>
      <p:sp>
        <p:nvSpPr>
          <p:cNvPr id="4" name="Holder 4"/>
          <p:cNvSpPr>
            <a:spLocks noGrp="1"/>
          </p:cNvSpPr>
          <p:nvPr>
            <p:ph type="ftr" sz="quarter" idx="5"/>
          </p:nvPr>
        </p:nvSpPr>
        <p:spPr>
          <a:xfrm>
            <a:off x="7035545" y="6581133"/>
            <a:ext cx="586104" cy="167004"/>
          </a:xfrm>
          <a:prstGeom prst="rect">
            <a:avLst/>
          </a:prstGeom>
        </p:spPr>
        <p:txBody>
          <a:bodyPr wrap="square" lIns="0" tIns="0" rIns="0" bIns="0">
            <a:spAutoFit/>
          </a:bodyPr>
          <a:lstStyle>
            <a:lvl1pPr>
              <a:defRPr sz="1000" b="0" i="0">
                <a:solidFill>
                  <a:schemeClr val="bg1"/>
                </a:solidFill>
                <a:latin typeface="Arial"/>
                <a:cs typeface="Arial"/>
              </a:defRPr>
            </a:lvl1pPr>
          </a:lstStyle>
          <a:p>
            <a:pPr marL="12700">
              <a:lnSpc>
                <a:spcPct val="100000"/>
              </a:lnSpc>
            </a:pPr>
            <a:r>
              <a:rPr spc="-10" dirty="0"/>
              <a:t>1/31/2019</a:t>
            </a: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4/12/2020</a:t>
            </a:fld>
            <a:endParaRPr lang="en-US"/>
          </a:p>
        </p:txBody>
      </p:sp>
      <p:sp>
        <p:nvSpPr>
          <p:cNvPr id="6" name="Holder 6"/>
          <p:cNvSpPr>
            <a:spLocks noGrp="1"/>
          </p:cNvSpPr>
          <p:nvPr>
            <p:ph type="sldNum" sz="quarter" idx="7"/>
          </p:nvPr>
        </p:nvSpPr>
        <p:spPr>
          <a:xfrm>
            <a:off x="6583680" y="6377940"/>
            <a:ext cx="210312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image" Target="../media/image4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4.png"/><Relationship Id="rId7" Type="http://schemas.openxmlformats.org/officeDocument/2006/relationships/image" Target="../media/image17.png"/><Relationship Id="rId12" Type="http://schemas.openxmlformats.org/officeDocument/2006/relationships/image" Target="../media/image22.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hyperlink" Target="https://en.wikipedia.org/wiki/Ancient_Greek" TargetMode="External"/><Relationship Id="rId10" Type="http://schemas.openxmlformats.org/officeDocument/2006/relationships/image" Target="../media/image20.png"/><Relationship Id="rId4" Type="http://schemas.openxmlformats.org/officeDocument/2006/relationships/image" Target="../media/image15.png"/><Relationship Id="rId9" Type="http://schemas.openxmlformats.org/officeDocument/2006/relationships/image" Target="../media/image19.png"/></Relationships>
</file>

<file path=ppt/slides/_rels/slide5.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 Id="rId9" Type="http://schemas.openxmlformats.org/officeDocument/2006/relationships/image" Target="../media/image3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p:nvPr/>
        </p:nvSpPr>
        <p:spPr>
          <a:xfrm>
            <a:off x="304800" y="990600"/>
            <a:ext cx="4725670" cy="913637"/>
          </a:xfrm>
          <a:prstGeom prst="rect">
            <a:avLst/>
          </a:prstGeom>
          <a:blipFill>
            <a:blip r:embed="rId2" cstate="print"/>
            <a:stretch>
              <a:fillRect/>
            </a:stretch>
          </a:blipFill>
        </p:spPr>
        <p:txBody>
          <a:bodyPr wrap="square" lIns="0" tIns="0" rIns="0" bIns="0" rtlCol="0"/>
          <a:lstStyle/>
          <a:p>
            <a:r>
              <a:rPr lang="en-US" dirty="0" smtClean="0"/>
              <a:t> </a:t>
            </a:r>
            <a:endParaRPr dirty="0"/>
          </a:p>
        </p:txBody>
      </p:sp>
      <p:sp>
        <p:nvSpPr>
          <p:cNvPr id="4" name="object 4"/>
          <p:cNvSpPr txBox="1">
            <a:spLocks noGrp="1"/>
          </p:cNvSpPr>
          <p:nvPr>
            <p:ph type="ftr" sz="quarter" idx="5"/>
          </p:nvPr>
        </p:nvSpPr>
        <p:spPr>
          <a:prstGeom prst="rect">
            <a:avLst/>
          </a:prstGeom>
        </p:spPr>
        <p:txBody>
          <a:bodyPr vert="horz" wrap="square" lIns="0" tIns="0" rIns="0" bIns="0" rtlCol="0">
            <a:spAutoFit/>
          </a:bodyPr>
          <a:lstStyle/>
          <a:p>
            <a:pPr marL="12700">
              <a:lnSpc>
                <a:spcPct val="100000"/>
              </a:lnSpc>
            </a:pPr>
            <a:r>
              <a:rPr spc="-10" dirty="0"/>
              <a:t>1/31/2019</a:t>
            </a:r>
          </a:p>
        </p:txBody>
      </p:sp>
      <p:sp>
        <p:nvSpPr>
          <p:cNvPr id="5" name="TextBox 4"/>
          <p:cNvSpPr txBox="1"/>
          <p:nvPr/>
        </p:nvSpPr>
        <p:spPr>
          <a:xfrm>
            <a:off x="4114800" y="4267200"/>
            <a:ext cx="4343400" cy="1446550"/>
          </a:xfrm>
          <a:prstGeom prst="rect">
            <a:avLst/>
          </a:prstGeom>
          <a:noFill/>
        </p:spPr>
        <p:txBody>
          <a:bodyPr wrap="square" rtlCol="0">
            <a:spAutoFit/>
          </a:bodyPr>
          <a:lstStyle/>
          <a:p>
            <a:r>
              <a:rPr lang="en-US" sz="4400" dirty="0" smtClean="0">
                <a:solidFill>
                  <a:schemeClr val="bg2">
                    <a:lumMod val="75000"/>
                  </a:schemeClr>
                </a:solidFill>
                <a:latin typeface="Aldhabi" pitchFamily="2" charset="-78"/>
                <a:cs typeface="Aldhabi" pitchFamily="2" charset="-78"/>
              </a:rPr>
              <a:t>Published by:</a:t>
            </a:r>
            <a:br>
              <a:rPr lang="en-US" sz="4400" dirty="0" smtClean="0">
                <a:solidFill>
                  <a:schemeClr val="bg2">
                    <a:lumMod val="75000"/>
                  </a:schemeClr>
                </a:solidFill>
                <a:latin typeface="Aldhabi" pitchFamily="2" charset="-78"/>
                <a:cs typeface="Aldhabi" pitchFamily="2" charset="-78"/>
              </a:rPr>
            </a:br>
            <a:r>
              <a:rPr lang="en-US" sz="4400" dirty="0" smtClean="0">
                <a:solidFill>
                  <a:schemeClr val="bg2">
                    <a:lumMod val="75000"/>
                  </a:schemeClr>
                </a:solidFill>
                <a:latin typeface="Aldhabi" pitchFamily="2" charset="-78"/>
                <a:cs typeface="Aldhabi" pitchFamily="2" charset="-78"/>
              </a:rPr>
              <a:t>	</a:t>
            </a:r>
            <a:r>
              <a:rPr lang="en-US" sz="4400" dirty="0" err="1" smtClean="0">
                <a:solidFill>
                  <a:schemeClr val="bg2">
                    <a:lumMod val="75000"/>
                  </a:schemeClr>
                </a:solidFill>
                <a:latin typeface="Aldhabi" pitchFamily="2" charset="-78"/>
                <a:cs typeface="Aldhabi" pitchFamily="2" charset="-78"/>
              </a:rPr>
              <a:t>Nisar</a:t>
            </a:r>
            <a:r>
              <a:rPr lang="en-US" sz="4400" dirty="0" smtClean="0">
                <a:solidFill>
                  <a:schemeClr val="bg2">
                    <a:lumMod val="75000"/>
                  </a:schemeClr>
                </a:solidFill>
                <a:latin typeface="Aldhabi" pitchFamily="2" charset="-78"/>
                <a:cs typeface="Aldhabi" pitchFamily="2" charset="-78"/>
              </a:rPr>
              <a:t> Ahmad</a:t>
            </a:r>
            <a:endParaRPr lang="en-US" sz="4400" dirty="0">
              <a:solidFill>
                <a:schemeClr val="bg2">
                  <a:lumMod val="75000"/>
                </a:schemeClr>
              </a:solidFill>
              <a:latin typeface="Aldhabi" pitchFamily="2" charset="-78"/>
              <a:cs typeface="Aldhabi" pitchFamily="2" charset="-7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604631" y="864870"/>
            <a:ext cx="196215" cy="208279"/>
          </a:xfrm>
          <a:prstGeom prst="rect">
            <a:avLst/>
          </a:prstGeom>
        </p:spPr>
        <p:txBody>
          <a:bodyPr vert="horz" wrap="square" lIns="0" tIns="12700" rIns="0" bIns="0" rtlCol="0">
            <a:spAutoFit/>
          </a:bodyPr>
          <a:lstStyle/>
          <a:p>
            <a:pPr marL="12700">
              <a:lnSpc>
                <a:spcPct val="100000"/>
              </a:lnSpc>
              <a:spcBef>
                <a:spcPts val="100"/>
              </a:spcBef>
            </a:pPr>
            <a:r>
              <a:rPr sz="1200" spc="-5" dirty="0">
                <a:solidFill>
                  <a:srgbClr val="FFFFFF"/>
                </a:solidFill>
                <a:latin typeface="Arial"/>
                <a:cs typeface="Arial"/>
              </a:rPr>
              <a:t>10</a:t>
            </a:r>
            <a:endParaRPr sz="1200">
              <a:latin typeface="Arial"/>
              <a:cs typeface="Arial"/>
            </a:endParaRPr>
          </a:p>
        </p:txBody>
      </p:sp>
      <p:sp>
        <p:nvSpPr>
          <p:cNvPr id="5" name="object 5"/>
          <p:cNvSpPr txBox="1">
            <a:spLocks noGrp="1"/>
          </p:cNvSpPr>
          <p:nvPr>
            <p:ph type="ftr" sz="quarter" idx="5"/>
          </p:nvPr>
        </p:nvSpPr>
        <p:spPr>
          <a:prstGeom prst="rect">
            <a:avLst/>
          </a:prstGeom>
        </p:spPr>
        <p:txBody>
          <a:bodyPr vert="horz" wrap="square" lIns="0" tIns="0" rIns="0" bIns="0" rtlCol="0">
            <a:spAutoFit/>
          </a:bodyPr>
          <a:lstStyle/>
          <a:p>
            <a:pPr marL="12700">
              <a:lnSpc>
                <a:spcPct val="100000"/>
              </a:lnSpc>
            </a:pPr>
            <a:r>
              <a:rPr spc="-10" dirty="0"/>
              <a:t>1/31/2019</a:t>
            </a:r>
          </a:p>
        </p:txBody>
      </p:sp>
      <p:sp>
        <p:nvSpPr>
          <p:cNvPr id="3" name="object 3"/>
          <p:cNvSpPr txBox="1">
            <a:spLocks noGrp="1"/>
          </p:cNvSpPr>
          <p:nvPr>
            <p:ph type="title"/>
          </p:nvPr>
        </p:nvSpPr>
        <p:spPr>
          <a:xfrm>
            <a:off x="590804" y="635253"/>
            <a:ext cx="3851275" cy="391160"/>
          </a:xfrm>
          <a:prstGeom prst="rect">
            <a:avLst/>
          </a:prstGeom>
        </p:spPr>
        <p:txBody>
          <a:bodyPr vert="horz" wrap="square" lIns="0" tIns="12700" rIns="0" bIns="0" rtlCol="0">
            <a:spAutoFit/>
          </a:bodyPr>
          <a:lstStyle/>
          <a:p>
            <a:pPr marL="12700">
              <a:lnSpc>
                <a:spcPct val="100000"/>
              </a:lnSpc>
              <a:spcBef>
                <a:spcPts val="100"/>
              </a:spcBef>
            </a:pPr>
            <a:r>
              <a:rPr b="1" dirty="0">
                <a:solidFill>
                  <a:srgbClr val="00AFEF"/>
                </a:solidFill>
                <a:latin typeface="Arial"/>
                <a:cs typeface="Arial"/>
              </a:rPr>
              <a:t>The </a:t>
            </a:r>
            <a:r>
              <a:rPr b="1" spc="-5" dirty="0">
                <a:solidFill>
                  <a:srgbClr val="00AFEF"/>
                </a:solidFill>
                <a:latin typeface="Arial"/>
                <a:cs typeface="Arial"/>
              </a:rPr>
              <a:t>expository</a:t>
            </a:r>
            <a:r>
              <a:rPr b="1" spc="-30" dirty="0">
                <a:solidFill>
                  <a:srgbClr val="00AFEF"/>
                </a:solidFill>
                <a:latin typeface="Arial"/>
                <a:cs typeface="Arial"/>
              </a:rPr>
              <a:t> </a:t>
            </a:r>
            <a:r>
              <a:rPr b="1" spc="-5" dirty="0">
                <a:solidFill>
                  <a:srgbClr val="00AFEF"/>
                </a:solidFill>
                <a:latin typeface="Arial"/>
                <a:cs typeface="Arial"/>
              </a:rPr>
              <a:t>paragraph</a:t>
            </a:r>
            <a:r>
              <a:rPr spc="-5" dirty="0">
                <a:solidFill>
                  <a:srgbClr val="00AFEF"/>
                </a:solidFill>
              </a:rPr>
              <a:t>:</a:t>
            </a:r>
          </a:p>
        </p:txBody>
      </p:sp>
      <p:sp>
        <p:nvSpPr>
          <p:cNvPr id="4" name="object 4"/>
          <p:cNvSpPr txBox="1"/>
          <p:nvPr/>
        </p:nvSpPr>
        <p:spPr>
          <a:xfrm>
            <a:off x="590804" y="1061974"/>
            <a:ext cx="7906384" cy="3575050"/>
          </a:xfrm>
          <a:prstGeom prst="rect">
            <a:avLst/>
          </a:prstGeom>
        </p:spPr>
        <p:txBody>
          <a:bodyPr vert="horz" wrap="square" lIns="0" tIns="13335" rIns="0" bIns="0" rtlCol="0">
            <a:spAutoFit/>
          </a:bodyPr>
          <a:lstStyle/>
          <a:p>
            <a:pPr marL="12700" marR="125095" indent="2020570">
              <a:lnSpc>
                <a:spcPct val="100000"/>
              </a:lnSpc>
              <a:spcBef>
                <a:spcPts val="105"/>
              </a:spcBef>
            </a:pPr>
            <a:r>
              <a:rPr sz="2000" dirty="0">
                <a:solidFill>
                  <a:srgbClr val="FFFFFF"/>
                </a:solidFill>
                <a:latin typeface="Arial"/>
                <a:cs typeface="Arial"/>
              </a:rPr>
              <a:t>This </a:t>
            </a:r>
            <a:r>
              <a:rPr sz="2000" spc="-5" dirty="0">
                <a:solidFill>
                  <a:srgbClr val="FFFFFF"/>
                </a:solidFill>
                <a:latin typeface="Arial"/>
                <a:cs typeface="Arial"/>
              </a:rPr>
              <a:t>type </a:t>
            </a:r>
            <a:r>
              <a:rPr sz="2000" dirty="0">
                <a:solidFill>
                  <a:srgbClr val="FFFFFF"/>
                </a:solidFill>
                <a:latin typeface="Arial"/>
                <a:cs typeface="Arial"/>
              </a:rPr>
              <a:t>of paragraph explains something or  provides instruction. It could also describe a process and move the  reader step by step through a method. This </a:t>
            </a:r>
            <a:r>
              <a:rPr sz="2000" spc="-5" dirty="0">
                <a:solidFill>
                  <a:srgbClr val="FFFFFF"/>
                </a:solidFill>
                <a:latin typeface="Arial"/>
                <a:cs typeface="Arial"/>
              </a:rPr>
              <a:t>type </a:t>
            </a:r>
            <a:r>
              <a:rPr sz="2000" dirty="0">
                <a:solidFill>
                  <a:srgbClr val="FFFFFF"/>
                </a:solidFill>
                <a:latin typeface="Arial"/>
                <a:cs typeface="Arial"/>
              </a:rPr>
              <a:t>of paragraph </a:t>
            </a:r>
            <a:r>
              <a:rPr sz="2000" spc="-5" dirty="0">
                <a:solidFill>
                  <a:srgbClr val="FFFFFF"/>
                </a:solidFill>
                <a:latin typeface="Arial"/>
                <a:cs typeface="Arial"/>
              </a:rPr>
              <a:t>often  </a:t>
            </a:r>
            <a:r>
              <a:rPr sz="2000" dirty="0">
                <a:solidFill>
                  <a:srgbClr val="FFFFFF"/>
                </a:solidFill>
                <a:latin typeface="Arial"/>
                <a:cs typeface="Arial"/>
              </a:rPr>
              <a:t>requires research, but </a:t>
            </a:r>
            <a:r>
              <a:rPr sz="2000" spc="-5" dirty="0">
                <a:solidFill>
                  <a:srgbClr val="FFFFFF"/>
                </a:solidFill>
                <a:latin typeface="Arial"/>
                <a:cs typeface="Arial"/>
              </a:rPr>
              <a:t>it's </a:t>
            </a:r>
            <a:r>
              <a:rPr sz="2000" dirty="0">
                <a:solidFill>
                  <a:srgbClr val="FFFFFF"/>
                </a:solidFill>
                <a:latin typeface="Arial"/>
                <a:cs typeface="Arial"/>
              </a:rPr>
              <a:t>possible that the writer is able to rely on</a:t>
            </a:r>
            <a:r>
              <a:rPr sz="2000" spc="-195" dirty="0">
                <a:solidFill>
                  <a:srgbClr val="FFFFFF"/>
                </a:solidFill>
                <a:latin typeface="Arial"/>
                <a:cs typeface="Arial"/>
              </a:rPr>
              <a:t> </a:t>
            </a:r>
            <a:r>
              <a:rPr sz="2000" dirty="0">
                <a:solidFill>
                  <a:srgbClr val="FFFFFF"/>
                </a:solidFill>
                <a:latin typeface="Arial"/>
                <a:cs typeface="Arial"/>
              </a:rPr>
              <a:t>his  or her own knowledge and</a:t>
            </a:r>
            <a:r>
              <a:rPr sz="2000" spc="-100" dirty="0">
                <a:solidFill>
                  <a:srgbClr val="FFFFFF"/>
                </a:solidFill>
                <a:latin typeface="Arial"/>
                <a:cs typeface="Arial"/>
              </a:rPr>
              <a:t> </a:t>
            </a:r>
            <a:r>
              <a:rPr sz="2000" dirty="0">
                <a:solidFill>
                  <a:srgbClr val="FFFFFF"/>
                </a:solidFill>
                <a:latin typeface="Arial"/>
                <a:cs typeface="Arial"/>
              </a:rPr>
              <a:t>expertise.</a:t>
            </a:r>
            <a:endParaRPr sz="2000">
              <a:latin typeface="Arial"/>
              <a:cs typeface="Arial"/>
            </a:endParaRPr>
          </a:p>
          <a:p>
            <a:pPr marL="12700">
              <a:lnSpc>
                <a:spcPct val="100000"/>
              </a:lnSpc>
              <a:spcBef>
                <a:spcPts val="575"/>
              </a:spcBef>
            </a:pPr>
            <a:r>
              <a:rPr sz="2400" b="1" dirty="0">
                <a:solidFill>
                  <a:srgbClr val="00AFEF"/>
                </a:solidFill>
                <a:latin typeface="Arial"/>
                <a:cs typeface="Arial"/>
              </a:rPr>
              <a:t>The </a:t>
            </a:r>
            <a:r>
              <a:rPr sz="2400" b="1" spc="-5" dirty="0">
                <a:solidFill>
                  <a:srgbClr val="00AFEF"/>
                </a:solidFill>
                <a:latin typeface="Arial"/>
                <a:cs typeface="Arial"/>
              </a:rPr>
              <a:t>persuasive</a:t>
            </a:r>
            <a:r>
              <a:rPr sz="2400" b="1" spc="-10" dirty="0">
                <a:solidFill>
                  <a:srgbClr val="00AFEF"/>
                </a:solidFill>
                <a:latin typeface="Arial"/>
                <a:cs typeface="Arial"/>
              </a:rPr>
              <a:t> </a:t>
            </a:r>
            <a:r>
              <a:rPr sz="2400" b="1" spc="-5" dirty="0">
                <a:solidFill>
                  <a:srgbClr val="00AFEF"/>
                </a:solidFill>
                <a:latin typeface="Arial"/>
                <a:cs typeface="Arial"/>
              </a:rPr>
              <a:t>paragraph</a:t>
            </a:r>
            <a:r>
              <a:rPr sz="2400" spc="-5" dirty="0">
                <a:solidFill>
                  <a:srgbClr val="00AFEF"/>
                </a:solidFill>
                <a:latin typeface="Arial"/>
                <a:cs typeface="Arial"/>
              </a:rPr>
              <a:t>:</a:t>
            </a:r>
            <a:endParaRPr sz="2400">
              <a:latin typeface="Arial"/>
              <a:cs typeface="Arial"/>
            </a:endParaRPr>
          </a:p>
          <a:p>
            <a:pPr marL="12700" marR="5080" indent="763270">
              <a:lnSpc>
                <a:spcPct val="100000"/>
              </a:lnSpc>
              <a:spcBef>
                <a:spcPts val="480"/>
              </a:spcBef>
            </a:pPr>
            <a:r>
              <a:rPr sz="2000" dirty="0">
                <a:solidFill>
                  <a:srgbClr val="FFFFFF"/>
                </a:solidFill>
                <a:latin typeface="Arial"/>
                <a:cs typeface="Arial"/>
              </a:rPr>
              <a:t>This </a:t>
            </a:r>
            <a:r>
              <a:rPr sz="2000" spc="-5" dirty="0">
                <a:solidFill>
                  <a:srgbClr val="FFFFFF"/>
                </a:solidFill>
                <a:latin typeface="Arial"/>
                <a:cs typeface="Arial"/>
              </a:rPr>
              <a:t>type </a:t>
            </a:r>
            <a:r>
              <a:rPr sz="2000" dirty="0">
                <a:solidFill>
                  <a:srgbClr val="FFFFFF"/>
                </a:solidFill>
                <a:latin typeface="Arial"/>
                <a:cs typeface="Arial"/>
              </a:rPr>
              <a:t>of paragraph tries to get the reader to accept a  particular point of view or understand the writer's position. This is </a:t>
            </a:r>
            <a:r>
              <a:rPr sz="2000" spc="-5" dirty="0">
                <a:solidFill>
                  <a:srgbClr val="FFFFFF"/>
                </a:solidFill>
                <a:latin typeface="Arial"/>
                <a:cs typeface="Arial"/>
              </a:rPr>
              <a:t>the  type </a:t>
            </a:r>
            <a:r>
              <a:rPr sz="2000" dirty="0">
                <a:solidFill>
                  <a:srgbClr val="FFFFFF"/>
                </a:solidFill>
                <a:latin typeface="Arial"/>
                <a:cs typeface="Arial"/>
              </a:rPr>
              <a:t>of paragraph that many teachers focus on because it's useful  when building an argument. It </a:t>
            </a:r>
            <a:r>
              <a:rPr sz="2000" spc="-5" dirty="0">
                <a:solidFill>
                  <a:srgbClr val="FFFFFF"/>
                </a:solidFill>
                <a:latin typeface="Arial"/>
                <a:cs typeface="Arial"/>
              </a:rPr>
              <a:t>often </a:t>
            </a:r>
            <a:r>
              <a:rPr sz="2000" dirty="0">
                <a:solidFill>
                  <a:srgbClr val="FFFFFF"/>
                </a:solidFill>
                <a:latin typeface="Arial"/>
                <a:cs typeface="Arial"/>
              </a:rPr>
              <a:t>requires the collection of facts</a:t>
            </a:r>
            <a:r>
              <a:rPr sz="2000" spc="-204" dirty="0">
                <a:solidFill>
                  <a:srgbClr val="FFFFFF"/>
                </a:solidFill>
                <a:latin typeface="Arial"/>
                <a:cs typeface="Arial"/>
              </a:rPr>
              <a:t> </a:t>
            </a:r>
            <a:r>
              <a:rPr sz="2000" dirty="0">
                <a:solidFill>
                  <a:srgbClr val="FFFFFF"/>
                </a:solidFill>
                <a:latin typeface="Arial"/>
                <a:cs typeface="Arial"/>
              </a:rPr>
              <a:t>and  research</a:t>
            </a:r>
            <a:endParaRPr sz="2000">
              <a:latin typeface="Arial"/>
              <a:cs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610727" y="864870"/>
            <a:ext cx="175260" cy="208279"/>
          </a:xfrm>
          <a:prstGeom prst="rect">
            <a:avLst/>
          </a:prstGeom>
        </p:spPr>
        <p:txBody>
          <a:bodyPr vert="horz" wrap="square" lIns="0" tIns="12700" rIns="0" bIns="0" rtlCol="0">
            <a:spAutoFit/>
          </a:bodyPr>
          <a:lstStyle/>
          <a:p>
            <a:pPr marL="12700">
              <a:lnSpc>
                <a:spcPct val="100000"/>
              </a:lnSpc>
              <a:spcBef>
                <a:spcPts val="100"/>
              </a:spcBef>
            </a:pPr>
            <a:r>
              <a:rPr sz="1200" spc="-85" dirty="0">
                <a:solidFill>
                  <a:srgbClr val="FFFFFF"/>
                </a:solidFill>
                <a:latin typeface="Arial"/>
                <a:cs typeface="Arial"/>
              </a:rPr>
              <a:t>11</a:t>
            </a:r>
            <a:endParaRPr sz="1200">
              <a:latin typeface="Arial"/>
              <a:cs typeface="Arial"/>
            </a:endParaRPr>
          </a:p>
        </p:txBody>
      </p:sp>
      <p:sp>
        <p:nvSpPr>
          <p:cNvPr id="3" name="object 3"/>
          <p:cNvSpPr/>
          <p:nvPr/>
        </p:nvSpPr>
        <p:spPr>
          <a:xfrm>
            <a:off x="460248" y="480059"/>
            <a:ext cx="6589776" cy="472439"/>
          </a:xfrm>
          <a:prstGeom prst="rect">
            <a:avLst/>
          </a:prstGeom>
          <a:blipFill>
            <a:blip r:embed="rId2" cstate="print"/>
            <a:stretch>
              <a:fillRect/>
            </a:stretch>
          </a:blipFill>
        </p:spPr>
        <p:txBody>
          <a:bodyPr wrap="square" lIns="0" tIns="0" rIns="0" bIns="0" rtlCol="0"/>
          <a:lstStyle/>
          <a:p>
            <a:endParaRPr/>
          </a:p>
        </p:txBody>
      </p:sp>
      <p:sp>
        <p:nvSpPr>
          <p:cNvPr id="4" name="object 4"/>
          <p:cNvSpPr/>
          <p:nvPr/>
        </p:nvSpPr>
        <p:spPr>
          <a:xfrm>
            <a:off x="485914" y="512952"/>
            <a:ext cx="6553060" cy="435229"/>
          </a:xfrm>
          <a:prstGeom prst="rect">
            <a:avLst/>
          </a:prstGeom>
          <a:blipFill>
            <a:blip r:embed="rId3" cstate="print"/>
            <a:stretch>
              <a:fillRect/>
            </a:stretch>
          </a:blipFill>
        </p:spPr>
        <p:txBody>
          <a:bodyPr wrap="square" lIns="0" tIns="0" rIns="0" bIns="0" rtlCol="0"/>
          <a:lstStyle/>
          <a:p>
            <a:endParaRPr/>
          </a:p>
        </p:txBody>
      </p:sp>
      <p:sp>
        <p:nvSpPr>
          <p:cNvPr id="5" name="object 5"/>
          <p:cNvSpPr/>
          <p:nvPr/>
        </p:nvSpPr>
        <p:spPr>
          <a:xfrm>
            <a:off x="473963" y="1034796"/>
            <a:ext cx="2356104" cy="466343"/>
          </a:xfrm>
          <a:prstGeom prst="rect">
            <a:avLst/>
          </a:prstGeom>
          <a:blipFill>
            <a:blip r:embed="rId4" cstate="print"/>
            <a:stretch>
              <a:fillRect/>
            </a:stretch>
          </a:blipFill>
        </p:spPr>
        <p:txBody>
          <a:bodyPr wrap="square" lIns="0" tIns="0" rIns="0" bIns="0" rtlCol="0"/>
          <a:lstStyle/>
          <a:p>
            <a:endParaRPr/>
          </a:p>
        </p:txBody>
      </p:sp>
      <p:sp>
        <p:nvSpPr>
          <p:cNvPr id="6" name="object 6"/>
          <p:cNvSpPr/>
          <p:nvPr/>
        </p:nvSpPr>
        <p:spPr>
          <a:xfrm>
            <a:off x="500418" y="1067180"/>
            <a:ext cx="2318346" cy="429641"/>
          </a:xfrm>
          <a:prstGeom prst="rect">
            <a:avLst/>
          </a:prstGeom>
          <a:blipFill>
            <a:blip r:embed="rId5" cstate="print"/>
            <a:stretch>
              <a:fillRect/>
            </a:stretch>
          </a:blipFill>
        </p:spPr>
        <p:txBody>
          <a:bodyPr wrap="square" lIns="0" tIns="0" rIns="0" bIns="0" rtlCol="0"/>
          <a:lstStyle/>
          <a:p>
            <a:endParaRPr/>
          </a:p>
        </p:txBody>
      </p:sp>
      <p:sp>
        <p:nvSpPr>
          <p:cNvPr id="7" name="object 7"/>
          <p:cNvSpPr txBox="1">
            <a:spLocks noGrp="1"/>
          </p:cNvSpPr>
          <p:nvPr>
            <p:ph type="title"/>
          </p:nvPr>
        </p:nvSpPr>
        <p:spPr>
          <a:xfrm>
            <a:off x="514604" y="1586230"/>
            <a:ext cx="6336665" cy="1342390"/>
          </a:xfrm>
          <a:prstGeom prst="rect">
            <a:avLst/>
          </a:prstGeom>
        </p:spPr>
        <p:txBody>
          <a:bodyPr vert="horz" wrap="square" lIns="0" tIns="12700" rIns="0" bIns="0" rtlCol="0">
            <a:spAutoFit/>
          </a:bodyPr>
          <a:lstStyle/>
          <a:p>
            <a:pPr marL="12700" marR="5080">
              <a:lnSpc>
                <a:spcPct val="120000"/>
              </a:lnSpc>
              <a:spcBef>
                <a:spcPts val="100"/>
              </a:spcBef>
            </a:pPr>
            <a:r>
              <a:rPr b="1" dirty="0">
                <a:latin typeface="Arial"/>
                <a:cs typeface="Arial"/>
              </a:rPr>
              <a:t>Step </a:t>
            </a:r>
            <a:r>
              <a:rPr b="1" spc="-5" dirty="0">
                <a:latin typeface="Arial"/>
                <a:cs typeface="Arial"/>
              </a:rPr>
              <a:t>1: Decide the </a:t>
            </a:r>
            <a:r>
              <a:rPr b="1" spc="-40" dirty="0">
                <a:latin typeface="Arial"/>
                <a:cs typeface="Arial"/>
              </a:rPr>
              <a:t>Topic </a:t>
            </a:r>
            <a:r>
              <a:rPr b="1" dirty="0">
                <a:latin typeface="Arial"/>
                <a:cs typeface="Arial"/>
              </a:rPr>
              <a:t>of </a:t>
            </a:r>
            <a:r>
              <a:rPr b="1" spc="-50" dirty="0">
                <a:latin typeface="Arial"/>
                <a:cs typeface="Arial"/>
              </a:rPr>
              <a:t>Your </a:t>
            </a:r>
            <a:r>
              <a:rPr b="1" spc="-5" dirty="0">
                <a:latin typeface="Arial"/>
                <a:cs typeface="Arial"/>
              </a:rPr>
              <a:t>Paragraph.  </a:t>
            </a:r>
            <a:r>
              <a:rPr b="1" dirty="0">
                <a:latin typeface="Arial"/>
                <a:cs typeface="Arial"/>
              </a:rPr>
              <a:t>Step </a:t>
            </a:r>
            <a:r>
              <a:rPr b="1" spc="-5" dirty="0">
                <a:latin typeface="Arial"/>
                <a:cs typeface="Arial"/>
              </a:rPr>
              <a:t>2: Develop </a:t>
            </a:r>
            <a:r>
              <a:rPr b="1" dirty="0">
                <a:latin typeface="Arial"/>
                <a:cs typeface="Arial"/>
              </a:rPr>
              <a:t>the topic</a:t>
            </a:r>
            <a:r>
              <a:rPr b="1" spc="-15" dirty="0">
                <a:latin typeface="Arial"/>
                <a:cs typeface="Arial"/>
              </a:rPr>
              <a:t> </a:t>
            </a:r>
            <a:r>
              <a:rPr b="1" spc="-5" dirty="0">
                <a:latin typeface="Arial"/>
                <a:cs typeface="Arial"/>
              </a:rPr>
              <a:t>sentence.</a:t>
            </a:r>
          </a:p>
          <a:p>
            <a:pPr marL="12700">
              <a:lnSpc>
                <a:spcPct val="100000"/>
              </a:lnSpc>
              <a:spcBef>
                <a:spcPts val="575"/>
              </a:spcBef>
            </a:pPr>
            <a:r>
              <a:rPr b="1" dirty="0">
                <a:latin typeface="Arial"/>
                <a:cs typeface="Arial"/>
              </a:rPr>
              <a:t>Step </a:t>
            </a:r>
            <a:r>
              <a:rPr b="1" spc="-5" dirty="0">
                <a:latin typeface="Arial"/>
                <a:cs typeface="Arial"/>
              </a:rPr>
              <a:t>3: Demonstrate </a:t>
            </a:r>
            <a:r>
              <a:rPr b="1" spc="-10" dirty="0">
                <a:latin typeface="Arial"/>
                <a:cs typeface="Arial"/>
              </a:rPr>
              <a:t>your</a:t>
            </a:r>
            <a:r>
              <a:rPr b="1" spc="30" dirty="0">
                <a:latin typeface="Arial"/>
                <a:cs typeface="Arial"/>
              </a:rPr>
              <a:t> </a:t>
            </a:r>
            <a:r>
              <a:rPr b="1" dirty="0">
                <a:latin typeface="Arial"/>
                <a:cs typeface="Arial"/>
              </a:rPr>
              <a:t>point.</a:t>
            </a:r>
          </a:p>
        </p:txBody>
      </p:sp>
      <p:sp>
        <p:nvSpPr>
          <p:cNvPr id="9" name="object 9"/>
          <p:cNvSpPr txBox="1">
            <a:spLocks noGrp="1"/>
          </p:cNvSpPr>
          <p:nvPr>
            <p:ph type="ftr" sz="quarter" idx="5"/>
          </p:nvPr>
        </p:nvSpPr>
        <p:spPr>
          <a:prstGeom prst="rect">
            <a:avLst/>
          </a:prstGeom>
        </p:spPr>
        <p:txBody>
          <a:bodyPr vert="horz" wrap="square" lIns="0" tIns="0" rIns="0" bIns="0" rtlCol="0">
            <a:spAutoFit/>
          </a:bodyPr>
          <a:lstStyle/>
          <a:p>
            <a:pPr marL="12700">
              <a:lnSpc>
                <a:spcPct val="100000"/>
              </a:lnSpc>
            </a:pPr>
            <a:r>
              <a:rPr spc="-10" dirty="0"/>
              <a:t>1/31/2019</a:t>
            </a:r>
          </a:p>
        </p:txBody>
      </p:sp>
      <p:sp>
        <p:nvSpPr>
          <p:cNvPr id="8" name="object 8"/>
          <p:cNvSpPr txBox="1"/>
          <p:nvPr/>
        </p:nvSpPr>
        <p:spPr>
          <a:xfrm>
            <a:off x="514604" y="2903347"/>
            <a:ext cx="5527040" cy="1342390"/>
          </a:xfrm>
          <a:prstGeom prst="rect">
            <a:avLst/>
          </a:prstGeom>
        </p:spPr>
        <p:txBody>
          <a:bodyPr vert="horz" wrap="square" lIns="0" tIns="12700" rIns="0" bIns="0" rtlCol="0">
            <a:spAutoFit/>
          </a:bodyPr>
          <a:lstStyle/>
          <a:p>
            <a:pPr marL="12700" marR="5080">
              <a:lnSpc>
                <a:spcPct val="120000"/>
              </a:lnSpc>
              <a:spcBef>
                <a:spcPts val="100"/>
              </a:spcBef>
            </a:pPr>
            <a:r>
              <a:rPr sz="2400" b="1" dirty="0">
                <a:solidFill>
                  <a:srgbClr val="FFFFFF"/>
                </a:solidFill>
                <a:latin typeface="Arial"/>
                <a:cs typeface="Arial"/>
              </a:rPr>
              <a:t>Step </a:t>
            </a:r>
            <a:r>
              <a:rPr sz="2400" b="1" spc="-5" dirty="0">
                <a:solidFill>
                  <a:srgbClr val="FFFFFF"/>
                </a:solidFill>
                <a:latin typeface="Arial"/>
                <a:cs typeface="Arial"/>
              </a:rPr>
              <a:t>4: </a:t>
            </a:r>
            <a:r>
              <a:rPr sz="2400" b="1" dirty="0">
                <a:solidFill>
                  <a:srgbClr val="FFFFFF"/>
                </a:solidFill>
                <a:latin typeface="Arial"/>
                <a:cs typeface="Arial"/>
              </a:rPr>
              <a:t>Give </a:t>
            </a:r>
            <a:r>
              <a:rPr sz="2400" b="1" spc="-10" dirty="0">
                <a:solidFill>
                  <a:srgbClr val="FFFFFF"/>
                </a:solidFill>
                <a:latin typeface="Arial"/>
                <a:cs typeface="Arial"/>
              </a:rPr>
              <a:t>your </a:t>
            </a:r>
            <a:r>
              <a:rPr sz="2400" b="1" spc="-5" dirty="0">
                <a:solidFill>
                  <a:srgbClr val="FFFFFF"/>
                </a:solidFill>
                <a:latin typeface="Arial"/>
                <a:cs typeface="Arial"/>
              </a:rPr>
              <a:t>paragraph</a:t>
            </a:r>
            <a:r>
              <a:rPr sz="2400" b="1" spc="-30" dirty="0">
                <a:solidFill>
                  <a:srgbClr val="FFFFFF"/>
                </a:solidFill>
                <a:latin typeface="Arial"/>
                <a:cs typeface="Arial"/>
              </a:rPr>
              <a:t> </a:t>
            </a:r>
            <a:r>
              <a:rPr sz="2400" b="1" dirty="0">
                <a:solidFill>
                  <a:srgbClr val="FFFFFF"/>
                </a:solidFill>
                <a:latin typeface="Arial"/>
                <a:cs typeface="Arial"/>
              </a:rPr>
              <a:t>meaning.  Step </a:t>
            </a:r>
            <a:r>
              <a:rPr sz="2400" b="1" spc="-5" dirty="0">
                <a:solidFill>
                  <a:srgbClr val="FFFFFF"/>
                </a:solidFill>
                <a:latin typeface="Arial"/>
                <a:cs typeface="Arial"/>
              </a:rPr>
              <a:t>5: Conclude.</a:t>
            </a:r>
            <a:endParaRPr sz="2400">
              <a:latin typeface="Arial"/>
              <a:cs typeface="Arial"/>
            </a:endParaRPr>
          </a:p>
          <a:p>
            <a:pPr marL="12700">
              <a:lnSpc>
                <a:spcPct val="100000"/>
              </a:lnSpc>
              <a:spcBef>
                <a:spcPts val="575"/>
              </a:spcBef>
            </a:pPr>
            <a:r>
              <a:rPr sz="2400" b="1" dirty="0">
                <a:solidFill>
                  <a:srgbClr val="FFFFFF"/>
                </a:solidFill>
                <a:latin typeface="Arial"/>
                <a:cs typeface="Arial"/>
              </a:rPr>
              <a:t>Step </a:t>
            </a:r>
            <a:r>
              <a:rPr sz="2400" b="1" spc="-5" dirty="0">
                <a:solidFill>
                  <a:srgbClr val="FFFFFF"/>
                </a:solidFill>
                <a:latin typeface="Arial"/>
                <a:cs typeface="Arial"/>
              </a:rPr>
              <a:t>6: Look-over </a:t>
            </a:r>
            <a:r>
              <a:rPr sz="2400" b="1" dirty="0">
                <a:solidFill>
                  <a:srgbClr val="FFFFFF"/>
                </a:solidFill>
                <a:latin typeface="Arial"/>
                <a:cs typeface="Arial"/>
              </a:rPr>
              <a:t>and</a:t>
            </a:r>
            <a:r>
              <a:rPr sz="2400" b="1" spc="-5" dirty="0">
                <a:solidFill>
                  <a:srgbClr val="FFFFFF"/>
                </a:solidFill>
                <a:latin typeface="Arial"/>
                <a:cs typeface="Arial"/>
              </a:rPr>
              <a:t> Proof-reading.</a:t>
            </a:r>
            <a:endParaRPr sz="2400">
              <a:latin typeface="Arial"/>
              <a:cs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604631" y="864870"/>
            <a:ext cx="196215" cy="208279"/>
          </a:xfrm>
          <a:prstGeom prst="rect">
            <a:avLst/>
          </a:prstGeom>
        </p:spPr>
        <p:txBody>
          <a:bodyPr vert="horz" wrap="square" lIns="0" tIns="12700" rIns="0" bIns="0" rtlCol="0">
            <a:spAutoFit/>
          </a:bodyPr>
          <a:lstStyle/>
          <a:p>
            <a:pPr marL="12700">
              <a:lnSpc>
                <a:spcPct val="100000"/>
              </a:lnSpc>
              <a:spcBef>
                <a:spcPts val="100"/>
              </a:spcBef>
            </a:pPr>
            <a:r>
              <a:rPr sz="1200" spc="-5" dirty="0">
                <a:solidFill>
                  <a:srgbClr val="FFFFFF"/>
                </a:solidFill>
                <a:latin typeface="Arial"/>
                <a:cs typeface="Arial"/>
              </a:rPr>
              <a:t>12</a:t>
            </a:r>
            <a:endParaRPr sz="1200">
              <a:latin typeface="Arial"/>
              <a:cs typeface="Arial"/>
            </a:endParaRPr>
          </a:p>
        </p:txBody>
      </p:sp>
      <p:sp>
        <p:nvSpPr>
          <p:cNvPr id="5" name="object 5"/>
          <p:cNvSpPr txBox="1">
            <a:spLocks noGrp="1"/>
          </p:cNvSpPr>
          <p:nvPr>
            <p:ph type="ftr" sz="quarter" idx="5"/>
          </p:nvPr>
        </p:nvSpPr>
        <p:spPr>
          <a:prstGeom prst="rect">
            <a:avLst/>
          </a:prstGeom>
        </p:spPr>
        <p:txBody>
          <a:bodyPr vert="horz" wrap="square" lIns="0" tIns="0" rIns="0" bIns="0" rtlCol="0">
            <a:spAutoFit/>
          </a:bodyPr>
          <a:lstStyle/>
          <a:p>
            <a:pPr marL="12700">
              <a:lnSpc>
                <a:spcPct val="100000"/>
              </a:lnSpc>
            </a:pPr>
            <a:r>
              <a:rPr spc="-10" dirty="0"/>
              <a:t>1/31/2019</a:t>
            </a:r>
          </a:p>
        </p:txBody>
      </p:sp>
      <p:sp>
        <p:nvSpPr>
          <p:cNvPr id="3" name="object 3"/>
          <p:cNvSpPr txBox="1">
            <a:spLocks noGrp="1"/>
          </p:cNvSpPr>
          <p:nvPr>
            <p:ph type="title"/>
          </p:nvPr>
        </p:nvSpPr>
        <p:spPr>
          <a:xfrm>
            <a:off x="514604" y="1276858"/>
            <a:ext cx="7339965" cy="452120"/>
          </a:xfrm>
          <a:prstGeom prst="rect">
            <a:avLst/>
          </a:prstGeom>
        </p:spPr>
        <p:txBody>
          <a:bodyPr vert="horz" wrap="square" lIns="0" tIns="12065" rIns="0" bIns="0" rtlCol="0">
            <a:spAutoFit/>
          </a:bodyPr>
          <a:lstStyle/>
          <a:p>
            <a:pPr marL="12700">
              <a:lnSpc>
                <a:spcPct val="100000"/>
              </a:lnSpc>
              <a:spcBef>
                <a:spcPts val="95"/>
              </a:spcBef>
            </a:pPr>
            <a:r>
              <a:rPr sz="2800" b="1" spc="-5" dirty="0">
                <a:solidFill>
                  <a:srgbClr val="528592"/>
                </a:solidFill>
                <a:latin typeface="Arial"/>
                <a:cs typeface="Arial"/>
              </a:rPr>
              <a:t>Step 1: Decide the topic of </a:t>
            </a:r>
            <a:r>
              <a:rPr sz="2800" b="1" spc="-15" dirty="0">
                <a:solidFill>
                  <a:srgbClr val="528592"/>
                </a:solidFill>
                <a:latin typeface="Arial"/>
                <a:cs typeface="Arial"/>
              </a:rPr>
              <a:t>your</a:t>
            </a:r>
            <a:r>
              <a:rPr sz="2800" b="1" spc="145" dirty="0">
                <a:solidFill>
                  <a:srgbClr val="528592"/>
                </a:solidFill>
                <a:latin typeface="Arial"/>
                <a:cs typeface="Arial"/>
              </a:rPr>
              <a:t> </a:t>
            </a:r>
            <a:r>
              <a:rPr sz="2800" b="1" spc="-5" dirty="0">
                <a:solidFill>
                  <a:srgbClr val="528592"/>
                </a:solidFill>
                <a:latin typeface="Arial"/>
                <a:cs typeface="Arial"/>
              </a:rPr>
              <a:t>Paragraph:</a:t>
            </a:r>
            <a:endParaRPr sz="2800">
              <a:latin typeface="Arial"/>
              <a:cs typeface="Arial"/>
            </a:endParaRPr>
          </a:p>
        </p:txBody>
      </p:sp>
      <p:sp>
        <p:nvSpPr>
          <p:cNvPr id="4" name="object 4"/>
          <p:cNvSpPr txBox="1"/>
          <p:nvPr/>
        </p:nvSpPr>
        <p:spPr>
          <a:xfrm>
            <a:off x="514604" y="1766062"/>
            <a:ext cx="8019415" cy="3087370"/>
          </a:xfrm>
          <a:prstGeom prst="rect">
            <a:avLst/>
          </a:prstGeom>
        </p:spPr>
        <p:txBody>
          <a:bodyPr vert="horz" wrap="square" lIns="0" tIns="13335" rIns="0" bIns="0" rtlCol="0">
            <a:spAutoFit/>
          </a:bodyPr>
          <a:lstStyle/>
          <a:p>
            <a:pPr marL="12700" marR="5080" indent="490855" algn="just">
              <a:lnSpc>
                <a:spcPct val="100000"/>
              </a:lnSpc>
              <a:spcBef>
                <a:spcPts val="105"/>
              </a:spcBef>
            </a:pPr>
            <a:r>
              <a:rPr sz="2000" spc="-5" dirty="0">
                <a:solidFill>
                  <a:srgbClr val="FFFFFF"/>
                </a:solidFill>
                <a:latin typeface="Arial"/>
                <a:cs typeface="Arial"/>
              </a:rPr>
              <a:t>Before we </a:t>
            </a:r>
            <a:r>
              <a:rPr sz="2000" dirty="0">
                <a:solidFill>
                  <a:srgbClr val="FFFFFF"/>
                </a:solidFill>
                <a:latin typeface="Arial"/>
                <a:cs typeface="Arial"/>
              </a:rPr>
              <a:t>begin writing, we </a:t>
            </a:r>
            <a:r>
              <a:rPr sz="2000" spc="-5" dirty="0">
                <a:solidFill>
                  <a:srgbClr val="FFFFFF"/>
                </a:solidFill>
                <a:latin typeface="Arial"/>
                <a:cs typeface="Arial"/>
              </a:rPr>
              <a:t>need to </a:t>
            </a:r>
            <a:r>
              <a:rPr sz="2000" dirty="0">
                <a:solidFill>
                  <a:srgbClr val="FFFFFF"/>
                </a:solidFill>
                <a:latin typeface="Arial"/>
                <a:cs typeface="Arial"/>
              </a:rPr>
              <a:t>know what we </a:t>
            </a:r>
            <a:r>
              <a:rPr sz="2000" spc="-5" dirty="0">
                <a:solidFill>
                  <a:srgbClr val="FFFFFF"/>
                </a:solidFill>
                <a:latin typeface="Arial"/>
                <a:cs typeface="Arial"/>
              </a:rPr>
              <a:t>are writing  about. First, look </a:t>
            </a:r>
            <a:r>
              <a:rPr sz="2000" dirty="0">
                <a:solidFill>
                  <a:srgbClr val="FFFFFF"/>
                </a:solidFill>
                <a:latin typeface="Arial"/>
                <a:cs typeface="Arial"/>
              </a:rPr>
              <a:t>at </a:t>
            </a:r>
            <a:r>
              <a:rPr sz="2000" spc="-5" dirty="0">
                <a:solidFill>
                  <a:srgbClr val="FFFFFF"/>
                </a:solidFill>
                <a:latin typeface="Arial"/>
                <a:cs typeface="Arial"/>
              </a:rPr>
              <a:t>the topic. As </a:t>
            </a:r>
            <a:r>
              <a:rPr sz="2000" dirty="0">
                <a:solidFill>
                  <a:srgbClr val="FFFFFF"/>
                </a:solidFill>
                <a:latin typeface="Arial"/>
                <a:cs typeface="Arial"/>
              </a:rPr>
              <a:t>you look </a:t>
            </a:r>
            <a:r>
              <a:rPr sz="2000" spc="-10" dirty="0">
                <a:solidFill>
                  <a:srgbClr val="FFFFFF"/>
                </a:solidFill>
                <a:latin typeface="Arial"/>
                <a:cs typeface="Arial"/>
              </a:rPr>
              <a:t>at </a:t>
            </a:r>
            <a:r>
              <a:rPr sz="2000" dirty="0">
                <a:solidFill>
                  <a:srgbClr val="FFFFFF"/>
                </a:solidFill>
                <a:latin typeface="Arial"/>
                <a:cs typeface="Arial"/>
              </a:rPr>
              <a:t>the </a:t>
            </a:r>
            <a:r>
              <a:rPr sz="2000" spc="-5" dirty="0">
                <a:solidFill>
                  <a:srgbClr val="FFFFFF"/>
                </a:solidFill>
                <a:latin typeface="Arial"/>
                <a:cs typeface="Arial"/>
              </a:rPr>
              <a:t>prompt, </a:t>
            </a:r>
            <a:r>
              <a:rPr sz="2000" dirty="0">
                <a:solidFill>
                  <a:srgbClr val="FFFFFF"/>
                </a:solidFill>
                <a:latin typeface="Arial"/>
                <a:cs typeface="Arial"/>
              </a:rPr>
              <a:t>note </a:t>
            </a:r>
            <a:r>
              <a:rPr sz="2000" spc="-5" dirty="0">
                <a:solidFill>
                  <a:srgbClr val="FFFFFF"/>
                </a:solidFill>
                <a:latin typeface="Arial"/>
                <a:cs typeface="Arial"/>
              </a:rPr>
              <a:t>any </a:t>
            </a:r>
            <a:r>
              <a:rPr sz="2000" dirty="0">
                <a:solidFill>
                  <a:srgbClr val="FFFFFF"/>
                </a:solidFill>
                <a:latin typeface="Arial"/>
                <a:cs typeface="Arial"/>
              </a:rPr>
              <a:t>key  terms </a:t>
            </a:r>
            <a:r>
              <a:rPr sz="2000" spc="-10" dirty="0">
                <a:solidFill>
                  <a:srgbClr val="FFFFFF"/>
                </a:solidFill>
                <a:latin typeface="Arial"/>
                <a:cs typeface="Arial"/>
              </a:rPr>
              <a:t>or </a:t>
            </a:r>
            <a:r>
              <a:rPr sz="2000" spc="-5" dirty="0">
                <a:solidFill>
                  <a:srgbClr val="FFFFFF"/>
                </a:solidFill>
                <a:latin typeface="Arial"/>
                <a:cs typeface="Arial"/>
              </a:rPr>
              <a:t>repeated phrases </a:t>
            </a:r>
            <a:r>
              <a:rPr sz="2000" dirty="0">
                <a:solidFill>
                  <a:srgbClr val="FFFFFF"/>
                </a:solidFill>
                <a:latin typeface="Arial"/>
                <a:cs typeface="Arial"/>
              </a:rPr>
              <a:t>because you will want </a:t>
            </a:r>
            <a:r>
              <a:rPr sz="2000" spc="-5" dirty="0">
                <a:solidFill>
                  <a:srgbClr val="FFFFFF"/>
                </a:solidFill>
                <a:latin typeface="Arial"/>
                <a:cs typeface="Arial"/>
              </a:rPr>
              <a:t>to </a:t>
            </a:r>
            <a:r>
              <a:rPr sz="2000" dirty="0">
                <a:solidFill>
                  <a:srgbClr val="FFFFFF"/>
                </a:solidFill>
                <a:latin typeface="Arial"/>
                <a:cs typeface="Arial"/>
              </a:rPr>
              <a:t>use </a:t>
            </a:r>
            <a:r>
              <a:rPr sz="2000" spc="-5" dirty="0">
                <a:solidFill>
                  <a:srgbClr val="FFFFFF"/>
                </a:solidFill>
                <a:latin typeface="Arial"/>
                <a:cs typeface="Arial"/>
              </a:rPr>
              <a:t>those words in  </a:t>
            </a:r>
            <a:r>
              <a:rPr sz="2000" dirty="0">
                <a:solidFill>
                  <a:srgbClr val="FFFFFF"/>
                </a:solidFill>
                <a:latin typeface="Arial"/>
                <a:cs typeface="Arial"/>
              </a:rPr>
              <a:t>your</a:t>
            </a:r>
            <a:r>
              <a:rPr sz="2000" spc="-20" dirty="0">
                <a:solidFill>
                  <a:srgbClr val="FFFFFF"/>
                </a:solidFill>
                <a:latin typeface="Arial"/>
                <a:cs typeface="Arial"/>
              </a:rPr>
              <a:t> </a:t>
            </a:r>
            <a:r>
              <a:rPr sz="2000" dirty="0">
                <a:solidFill>
                  <a:srgbClr val="FFFFFF"/>
                </a:solidFill>
                <a:latin typeface="Arial"/>
                <a:cs typeface="Arial"/>
              </a:rPr>
              <a:t>response</a:t>
            </a:r>
            <a:endParaRPr sz="2000">
              <a:latin typeface="Arial"/>
              <a:cs typeface="Arial"/>
            </a:endParaRPr>
          </a:p>
          <a:p>
            <a:pPr marL="82550">
              <a:lnSpc>
                <a:spcPct val="100000"/>
              </a:lnSpc>
              <a:spcBef>
                <a:spcPts val="575"/>
              </a:spcBef>
            </a:pPr>
            <a:r>
              <a:rPr sz="2400" b="1" spc="-5" dirty="0">
                <a:solidFill>
                  <a:srgbClr val="7E7E7E"/>
                </a:solidFill>
                <a:latin typeface="Arial"/>
                <a:cs typeface="Arial"/>
              </a:rPr>
              <a:t>Then ask</a:t>
            </a:r>
            <a:r>
              <a:rPr sz="2400" b="1" dirty="0">
                <a:solidFill>
                  <a:srgbClr val="7E7E7E"/>
                </a:solidFill>
                <a:latin typeface="Arial"/>
                <a:cs typeface="Arial"/>
              </a:rPr>
              <a:t> </a:t>
            </a:r>
            <a:r>
              <a:rPr sz="2400" b="1" spc="-5" dirty="0">
                <a:solidFill>
                  <a:srgbClr val="7E7E7E"/>
                </a:solidFill>
                <a:latin typeface="Arial"/>
                <a:cs typeface="Arial"/>
              </a:rPr>
              <a:t>yourself:</a:t>
            </a:r>
            <a:endParaRPr sz="2400">
              <a:latin typeface="Arial"/>
              <a:cs typeface="Arial"/>
            </a:endParaRPr>
          </a:p>
          <a:p>
            <a:pPr marL="241300" indent="-158750">
              <a:lnSpc>
                <a:spcPct val="100000"/>
              </a:lnSpc>
              <a:spcBef>
                <a:spcPts val="480"/>
              </a:spcBef>
              <a:buChar char="•"/>
              <a:tabLst>
                <a:tab pos="241300" algn="l"/>
              </a:tabLst>
            </a:pPr>
            <a:r>
              <a:rPr sz="2000" dirty="0">
                <a:solidFill>
                  <a:srgbClr val="FFFFFF"/>
                </a:solidFill>
                <a:latin typeface="Arial"/>
                <a:cs typeface="Arial"/>
              </a:rPr>
              <a:t>On what topic am I </a:t>
            </a:r>
            <a:r>
              <a:rPr sz="2000" spc="5" dirty="0">
                <a:solidFill>
                  <a:srgbClr val="FFFFFF"/>
                </a:solidFill>
                <a:latin typeface="Arial"/>
                <a:cs typeface="Arial"/>
              </a:rPr>
              <a:t>supposed </a:t>
            </a:r>
            <a:r>
              <a:rPr sz="2000" spc="-5" dirty="0">
                <a:solidFill>
                  <a:srgbClr val="FFFFFF"/>
                </a:solidFill>
                <a:latin typeface="Arial"/>
                <a:cs typeface="Arial"/>
              </a:rPr>
              <a:t>to </a:t>
            </a:r>
            <a:r>
              <a:rPr sz="2000" dirty="0">
                <a:solidFill>
                  <a:srgbClr val="FFFFFF"/>
                </a:solidFill>
                <a:latin typeface="Arial"/>
                <a:cs typeface="Arial"/>
              </a:rPr>
              <a:t>be</a:t>
            </a:r>
            <a:r>
              <a:rPr sz="2000" spc="-175" dirty="0">
                <a:solidFill>
                  <a:srgbClr val="FFFFFF"/>
                </a:solidFill>
                <a:latin typeface="Arial"/>
                <a:cs typeface="Arial"/>
              </a:rPr>
              <a:t> </a:t>
            </a:r>
            <a:r>
              <a:rPr sz="2000" dirty="0">
                <a:solidFill>
                  <a:srgbClr val="FFFFFF"/>
                </a:solidFill>
                <a:latin typeface="Arial"/>
                <a:cs typeface="Arial"/>
              </a:rPr>
              <a:t>writing?</a:t>
            </a:r>
            <a:endParaRPr sz="2000">
              <a:latin typeface="Arial"/>
              <a:cs typeface="Arial"/>
            </a:endParaRPr>
          </a:p>
          <a:p>
            <a:pPr marL="241300" indent="-158750">
              <a:lnSpc>
                <a:spcPct val="100000"/>
              </a:lnSpc>
              <a:spcBef>
                <a:spcPts val="484"/>
              </a:spcBef>
              <a:buChar char="•"/>
              <a:tabLst>
                <a:tab pos="241300" algn="l"/>
              </a:tabLst>
            </a:pPr>
            <a:r>
              <a:rPr sz="2000" dirty="0">
                <a:solidFill>
                  <a:srgbClr val="FFFFFF"/>
                </a:solidFill>
                <a:latin typeface="Arial"/>
                <a:cs typeface="Arial"/>
              </a:rPr>
              <a:t>What do I know about this topic</a:t>
            </a:r>
            <a:r>
              <a:rPr sz="2000" spc="-135" dirty="0">
                <a:solidFill>
                  <a:srgbClr val="FFFFFF"/>
                </a:solidFill>
                <a:latin typeface="Arial"/>
                <a:cs typeface="Arial"/>
              </a:rPr>
              <a:t> </a:t>
            </a:r>
            <a:r>
              <a:rPr sz="2000" dirty="0">
                <a:solidFill>
                  <a:srgbClr val="FFFFFF"/>
                </a:solidFill>
                <a:latin typeface="Arial"/>
                <a:cs typeface="Arial"/>
              </a:rPr>
              <a:t>already?</a:t>
            </a:r>
            <a:endParaRPr sz="2000">
              <a:latin typeface="Arial"/>
              <a:cs typeface="Arial"/>
            </a:endParaRPr>
          </a:p>
          <a:p>
            <a:pPr marL="12700" marR="5080" indent="69850">
              <a:lnSpc>
                <a:spcPct val="100000"/>
              </a:lnSpc>
              <a:spcBef>
                <a:spcPts val="480"/>
              </a:spcBef>
              <a:buChar char="•"/>
              <a:tabLst>
                <a:tab pos="304800" algn="l"/>
                <a:tab pos="305435" algn="l"/>
                <a:tab pos="579755" algn="l"/>
                <a:tab pos="782320" algn="l"/>
                <a:tab pos="1466215" algn="l"/>
                <a:tab pos="2195195" algn="l"/>
                <a:tab pos="2795905" algn="l"/>
                <a:tab pos="3140075" algn="l"/>
                <a:tab pos="4191635" algn="l"/>
                <a:tab pos="4534535" algn="l"/>
                <a:tab pos="5065395" algn="l"/>
                <a:tab pos="6567805" algn="l"/>
                <a:tab pos="7392670" algn="l"/>
                <a:tab pos="7935595" algn="l"/>
              </a:tabLst>
            </a:pPr>
            <a:r>
              <a:rPr sz="2000" spc="-10" dirty="0">
                <a:solidFill>
                  <a:srgbClr val="FFFFFF"/>
                </a:solidFill>
                <a:latin typeface="Arial"/>
                <a:cs typeface="Arial"/>
              </a:rPr>
              <a:t>I</a:t>
            </a:r>
            <a:r>
              <a:rPr sz="2000" dirty="0">
                <a:solidFill>
                  <a:srgbClr val="FFFFFF"/>
                </a:solidFill>
                <a:latin typeface="Arial"/>
                <a:cs typeface="Arial"/>
              </a:rPr>
              <a:t>f	I	</a:t>
            </a:r>
            <a:r>
              <a:rPr sz="2000" spc="-5" dirty="0">
                <a:solidFill>
                  <a:srgbClr val="FFFFFF"/>
                </a:solidFill>
                <a:latin typeface="Arial"/>
                <a:cs typeface="Arial"/>
              </a:rPr>
              <a:t>don’</a:t>
            </a:r>
            <a:r>
              <a:rPr sz="2000" dirty="0">
                <a:solidFill>
                  <a:srgbClr val="FFFFFF"/>
                </a:solidFill>
                <a:latin typeface="Arial"/>
                <a:cs typeface="Arial"/>
              </a:rPr>
              <a:t>t	k</a:t>
            </a:r>
            <a:r>
              <a:rPr sz="2000" spc="5" dirty="0">
                <a:solidFill>
                  <a:srgbClr val="FFFFFF"/>
                </a:solidFill>
                <a:latin typeface="Arial"/>
                <a:cs typeface="Arial"/>
              </a:rPr>
              <a:t>n</a:t>
            </a:r>
            <a:r>
              <a:rPr sz="2000" dirty="0">
                <a:solidFill>
                  <a:srgbClr val="FFFFFF"/>
                </a:solidFill>
                <a:latin typeface="Arial"/>
                <a:cs typeface="Arial"/>
              </a:rPr>
              <a:t>ow	h</a:t>
            </a:r>
            <a:r>
              <a:rPr sz="2000" spc="-10" dirty="0">
                <a:solidFill>
                  <a:srgbClr val="FFFFFF"/>
                </a:solidFill>
                <a:latin typeface="Arial"/>
                <a:cs typeface="Arial"/>
              </a:rPr>
              <a:t>o</a:t>
            </a:r>
            <a:r>
              <a:rPr sz="2000" dirty="0">
                <a:solidFill>
                  <a:srgbClr val="FFFFFF"/>
                </a:solidFill>
                <a:latin typeface="Arial"/>
                <a:cs typeface="Arial"/>
              </a:rPr>
              <a:t>w	</a:t>
            </a:r>
            <a:r>
              <a:rPr sz="2000" spc="-10" dirty="0">
                <a:solidFill>
                  <a:srgbClr val="FFFFFF"/>
                </a:solidFill>
                <a:latin typeface="Arial"/>
                <a:cs typeface="Arial"/>
              </a:rPr>
              <a:t>t</a:t>
            </a:r>
            <a:r>
              <a:rPr sz="2000" dirty="0">
                <a:solidFill>
                  <a:srgbClr val="FFFFFF"/>
                </a:solidFill>
                <a:latin typeface="Arial"/>
                <a:cs typeface="Arial"/>
              </a:rPr>
              <a:t>o	res</a:t>
            </a:r>
            <a:r>
              <a:rPr sz="2000" spc="-10" dirty="0">
                <a:solidFill>
                  <a:srgbClr val="FFFFFF"/>
                </a:solidFill>
                <a:latin typeface="Arial"/>
                <a:cs typeface="Arial"/>
              </a:rPr>
              <a:t>p</a:t>
            </a:r>
            <a:r>
              <a:rPr sz="2000" dirty="0">
                <a:solidFill>
                  <a:srgbClr val="FFFFFF"/>
                </a:solidFill>
                <a:latin typeface="Arial"/>
                <a:cs typeface="Arial"/>
              </a:rPr>
              <a:t>ond	</a:t>
            </a:r>
            <a:r>
              <a:rPr sz="2000" spc="-10" dirty="0">
                <a:solidFill>
                  <a:srgbClr val="FFFFFF"/>
                </a:solidFill>
                <a:latin typeface="Arial"/>
                <a:cs typeface="Arial"/>
              </a:rPr>
              <a:t>t</a:t>
            </a:r>
            <a:r>
              <a:rPr sz="2000" dirty="0">
                <a:solidFill>
                  <a:srgbClr val="FFFFFF"/>
                </a:solidFill>
                <a:latin typeface="Arial"/>
                <a:cs typeface="Arial"/>
              </a:rPr>
              <a:t>o	this	</a:t>
            </a:r>
            <a:r>
              <a:rPr sz="2000" spc="-10" dirty="0">
                <a:solidFill>
                  <a:srgbClr val="FFFFFF"/>
                </a:solidFill>
                <a:latin typeface="Arial"/>
                <a:cs typeface="Arial"/>
              </a:rPr>
              <a:t>a</a:t>
            </a:r>
            <a:r>
              <a:rPr sz="2000" dirty="0">
                <a:solidFill>
                  <a:srgbClr val="FFFFFF"/>
                </a:solidFill>
                <a:latin typeface="Arial"/>
                <a:cs typeface="Arial"/>
              </a:rPr>
              <a:t>ssign</a:t>
            </a:r>
            <a:r>
              <a:rPr sz="2000" spc="-10" dirty="0">
                <a:solidFill>
                  <a:srgbClr val="FFFFFF"/>
                </a:solidFill>
                <a:latin typeface="Arial"/>
                <a:cs typeface="Arial"/>
              </a:rPr>
              <a:t>m</a:t>
            </a:r>
            <a:r>
              <a:rPr sz="2000" dirty="0">
                <a:solidFill>
                  <a:srgbClr val="FFFFFF"/>
                </a:solidFill>
                <a:latin typeface="Arial"/>
                <a:cs typeface="Arial"/>
              </a:rPr>
              <a:t>ent,	wh</a:t>
            </a:r>
            <a:r>
              <a:rPr sz="2000" spc="-10" dirty="0">
                <a:solidFill>
                  <a:srgbClr val="FFFFFF"/>
                </a:solidFill>
                <a:latin typeface="Arial"/>
                <a:cs typeface="Arial"/>
              </a:rPr>
              <a:t>e</a:t>
            </a:r>
            <a:r>
              <a:rPr sz="2000" dirty="0">
                <a:solidFill>
                  <a:srgbClr val="FFFFFF"/>
                </a:solidFill>
                <a:latin typeface="Arial"/>
                <a:cs typeface="Arial"/>
              </a:rPr>
              <a:t>re	can	I  go </a:t>
            </a:r>
            <a:r>
              <a:rPr sz="2000" spc="-5" dirty="0">
                <a:solidFill>
                  <a:srgbClr val="FFFFFF"/>
                </a:solidFill>
                <a:latin typeface="Arial"/>
                <a:cs typeface="Arial"/>
              </a:rPr>
              <a:t>to </a:t>
            </a:r>
            <a:r>
              <a:rPr sz="2000" dirty="0">
                <a:solidFill>
                  <a:srgbClr val="FFFFFF"/>
                </a:solidFill>
                <a:latin typeface="Arial"/>
                <a:cs typeface="Arial"/>
              </a:rPr>
              <a:t>find some</a:t>
            </a:r>
            <a:r>
              <a:rPr sz="2000" spc="-65" dirty="0">
                <a:solidFill>
                  <a:srgbClr val="FFFFFF"/>
                </a:solidFill>
                <a:latin typeface="Arial"/>
                <a:cs typeface="Arial"/>
              </a:rPr>
              <a:t> </a:t>
            </a:r>
            <a:r>
              <a:rPr sz="2000" dirty="0">
                <a:solidFill>
                  <a:srgbClr val="FFFFFF"/>
                </a:solidFill>
                <a:latin typeface="Arial"/>
                <a:cs typeface="Arial"/>
              </a:rPr>
              <a:t>answers?</a:t>
            </a:r>
            <a:endParaRPr sz="2000">
              <a:latin typeface="Arial"/>
              <a:cs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604631" y="864870"/>
            <a:ext cx="196215" cy="208279"/>
          </a:xfrm>
          <a:prstGeom prst="rect">
            <a:avLst/>
          </a:prstGeom>
        </p:spPr>
        <p:txBody>
          <a:bodyPr vert="horz" wrap="square" lIns="0" tIns="12700" rIns="0" bIns="0" rtlCol="0">
            <a:spAutoFit/>
          </a:bodyPr>
          <a:lstStyle/>
          <a:p>
            <a:pPr marL="12700">
              <a:lnSpc>
                <a:spcPct val="100000"/>
              </a:lnSpc>
              <a:spcBef>
                <a:spcPts val="100"/>
              </a:spcBef>
            </a:pPr>
            <a:r>
              <a:rPr sz="1200" spc="-5" dirty="0">
                <a:solidFill>
                  <a:srgbClr val="FFFFFF"/>
                </a:solidFill>
                <a:latin typeface="Arial"/>
                <a:cs typeface="Arial"/>
              </a:rPr>
              <a:t>13</a:t>
            </a:r>
            <a:endParaRPr sz="1200">
              <a:latin typeface="Arial"/>
              <a:cs typeface="Arial"/>
            </a:endParaRPr>
          </a:p>
        </p:txBody>
      </p:sp>
      <p:sp>
        <p:nvSpPr>
          <p:cNvPr id="5" name="object 5"/>
          <p:cNvSpPr txBox="1">
            <a:spLocks noGrp="1"/>
          </p:cNvSpPr>
          <p:nvPr>
            <p:ph type="ftr" sz="quarter" idx="5"/>
          </p:nvPr>
        </p:nvSpPr>
        <p:spPr>
          <a:prstGeom prst="rect">
            <a:avLst/>
          </a:prstGeom>
        </p:spPr>
        <p:txBody>
          <a:bodyPr vert="horz" wrap="square" lIns="0" tIns="0" rIns="0" bIns="0" rtlCol="0">
            <a:spAutoFit/>
          </a:bodyPr>
          <a:lstStyle/>
          <a:p>
            <a:pPr marL="12700">
              <a:lnSpc>
                <a:spcPct val="100000"/>
              </a:lnSpc>
            </a:pPr>
            <a:r>
              <a:rPr spc="-10" dirty="0"/>
              <a:t>1/31/2019</a:t>
            </a:r>
          </a:p>
        </p:txBody>
      </p:sp>
      <p:sp>
        <p:nvSpPr>
          <p:cNvPr id="3" name="object 3"/>
          <p:cNvSpPr txBox="1">
            <a:spLocks noGrp="1"/>
          </p:cNvSpPr>
          <p:nvPr>
            <p:ph type="title"/>
          </p:nvPr>
        </p:nvSpPr>
        <p:spPr>
          <a:xfrm>
            <a:off x="438404" y="938529"/>
            <a:ext cx="4693920" cy="452120"/>
          </a:xfrm>
          <a:prstGeom prst="rect">
            <a:avLst/>
          </a:prstGeom>
        </p:spPr>
        <p:txBody>
          <a:bodyPr vert="horz" wrap="square" lIns="0" tIns="12065" rIns="0" bIns="0" rtlCol="0">
            <a:spAutoFit/>
          </a:bodyPr>
          <a:lstStyle/>
          <a:p>
            <a:pPr marL="12700">
              <a:lnSpc>
                <a:spcPct val="100000"/>
              </a:lnSpc>
              <a:spcBef>
                <a:spcPts val="95"/>
              </a:spcBef>
              <a:tabLst>
                <a:tab pos="2880995" algn="l"/>
                <a:tab pos="3614420" algn="l"/>
              </a:tabLst>
            </a:pPr>
            <a:r>
              <a:rPr sz="2800" b="1" spc="-5" dirty="0">
                <a:solidFill>
                  <a:srgbClr val="528592"/>
                </a:solidFill>
                <a:latin typeface="Arial"/>
                <a:cs typeface="Arial"/>
              </a:rPr>
              <a:t>Step</a:t>
            </a:r>
            <a:r>
              <a:rPr sz="2800" b="1" spc="25" dirty="0">
                <a:solidFill>
                  <a:srgbClr val="528592"/>
                </a:solidFill>
                <a:latin typeface="Arial"/>
                <a:cs typeface="Arial"/>
              </a:rPr>
              <a:t> </a:t>
            </a:r>
            <a:r>
              <a:rPr sz="2800" b="1" dirty="0">
                <a:solidFill>
                  <a:srgbClr val="528592"/>
                </a:solidFill>
                <a:latin typeface="Arial"/>
                <a:cs typeface="Arial"/>
              </a:rPr>
              <a:t>2:</a:t>
            </a:r>
            <a:r>
              <a:rPr sz="2800" b="1" spc="15" dirty="0">
                <a:solidFill>
                  <a:srgbClr val="528592"/>
                </a:solidFill>
                <a:latin typeface="Arial"/>
                <a:cs typeface="Arial"/>
              </a:rPr>
              <a:t> </a:t>
            </a:r>
            <a:r>
              <a:rPr sz="2800" b="1" spc="-5" dirty="0">
                <a:solidFill>
                  <a:srgbClr val="528592"/>
                </a:solidFill>
                <a:latin typeface="Arial"/>
                <a:cs typeface="Arial"/>
              </a:rPr>
              <a:t>Develop	the	topic</a:t>
            </a:r>
            <a:r>
              <a:rPr sz="2800" b="1" spc="-65" dirty="0">
                <a:solidFill>
                  <a:srgbClr val="528592"/>
                </a:solidFill>
                <a:latin typeface="Arial"/>
                <a:cs typeface="Arial"/>
              </a:rPr>
              <a:t> </a:t>
            </a:r>
            <a:r>
              <a:rPr sz="2800" b="1" spc="-5" dirty="0">
                <a:solidFill>
                  <a:srgbClr val="528592"/>
                </a:solidFill>
                <a:latin typeface="Arial"/>
                <a:cs typeface="Arial"/>
              </a:rPr>
              <a:t>:</a:t>
            </a:r>
            <a:endParaRPr sz="2800">
              <a:latin typeface="Arial"/>
              <a:cs typeface="Arial"/>
            </a:endParaRPr>
          </a:p>
        </p:txBody>
      </p:sp>
      <p:sp>
        <p:nvSpPr>
          <p:cNvPr id="4" name="object 4"/>
          <p:cNvSpPr txBox="1"/>
          <p:nvPr/>
        </p:nvSpPr>
        <p:spPr>
          <a:xfrm>
            <a:off x="438404" y="1793494"/>
            <a:ext cx="7942580" cy="3562985"/>
          </a:xfrm>
          <a:prstGeom prst="rect">
            <a:avLst/>
          </a:prstGeom>
        </p:spPr>
        <p:txBody>
          <a:bodyPr vert="horz" wrap="square" lIns="0" tIns="13335" rIns="0" bIns="0" rtlCol="0">
            <a:spAutoFit/>
          </a:bodyPr>
          <a:lstStyle/>
          <a:p>
            <a:pPr marL="12700" marR="5715" indent="69850" algn="just">
              <a:lnSpc>
                <a:spcPct val="100000"/>
              </a:lnSpc>
              <a:spcBef>
                <a:spcPts val="105"/>
              </a:spcBef>
            </a:pPr>
            <a:r>
              <a:rPr sz="2000" dirty="0">
                <a:solidFill>
                  <a:srgbClr val="FFFFFF"/>
                </a:solidFill>
                <a:latin typeface="Arial"/>
                <a:cs typeface="Arial"/>
              </a:rPr>
              <a:t>Before writing a </a:t>
            </a:r>
            <a:r>
              <a:rPr sz="2000" spc="-5" dirty="0">
                <a:solidFill>
                  <a:srgbClr val="FFFFFF"/>
                </a:solidFill>
                <a:latin typeface="Arial"/>
                <a:cs typeface="Arial"/>
              </a:rPr>
              <a:t>paragraph, it is important </a:t>
            </a:r>
            <a:r>
              <a:rPr sz="2000" spc="-10" dirty="0">
                <a:solidFill>
                  <a:srgbClr val="FFFFFF"/>
                </a:solidFill>
                <a:latin typeface="Arial"/>
                <a:cs typeface="Arial"/>
              </a:rPr>
              <a:t>to </a:t>
            </a:r>
            <a:r>
              <a:rPr sz="2000" spc="-5" dirty="0">
                <a:solidFill>
                  <a:srgbClr val="FFFFFF"/>
                </a:solidFill>
                <a:latin typeface="Arial"/>
                <a:cs typeface="Arial"/>
              </a:rPr>
              <a:t>think first about the topic  </a:t>
            </a:r>
            <a:r>
              <a:rPr sz="2000" dirty="0">
                <a:solidFill>
                  <a:srgbClr val="FFFFFF"/>
                </a:solidFill>
                <a:latin typeface="Arial"/>
                <a:cs typeface="Arial"/>
              </a:rPr>
              <a:t>and then </a:t>
            </a:r>
            <a:r>
              <a:rPr sz="2000" spc="-5" dirty="0">
                <a:solidFill>
                  <a:srgbClr val="FFFFFF"/>
                </a:solidFill>
                <a:latin typeface="Arial"/>
                <a:cs typeface="Arial"/>
              </a:rPr>
              <a:t>what </a:t>
            </a:r>
            <a:r>
              <a:rPr sz="2000" dirty="0">
                <a:solidFill>
                  <a:srgbClr val="FFFFFF"/>
                </a:solidFill>
                <a:latin typeface="Arial"/>
                <a:cs typeface="Arial"/>
              </a:rPr>
              <a:t>we want </a:t>
            </a:r>
            <a:r>
              <a:rPr sz="2000" spc="-5" dirty="0">
                <a:solidFill>
                  <a:srgbClr val="FFFFFF"/>
                </a:solidFill>
                <a:latin typeface="Arial"/>
                <a:cs typeface="Arial"/>
              </a:rPr>
              <a:t>to </a:t>
            </a:r>
            <a:r>
              <a:rPr sz="2000" dirty="0">
                <a:solidFill>
                  <a:srgbClr val="FFFFFF"/>
                </a:solidFill>
                <a:latin typeface="Arial"/>
                <a:cs typeface="Arial"/>
              </a:rPr>
              <a:t>say </a:t>
            </a:r>
            <a:r>
              <a:rPr sz="2000" spc="-5" dirty="0">
                <a:solidFill>
                  <a:srgbClr val="FFFFFF"/>
                </a:solidFill>
                <a:latin typeface="Arial"/>
                <a:cs typeface="Arial"/>
              </a:rPr>
              <a:t>about the topic. Most often, </a:t>
            </a:r>
            <a:r>
              <a:rPr sz="2000" dirty="0">
                <a:solidFill>
                  <a:srgbClr val="FFFFFF"/>
                </a:solidFill>
                <a:latin typeface="Arial"/>
                <a:cs typeface="Arial"/>
              </a:rPr>
              <a:t>the </a:t>
            </a:r>
            <a:r>
              <a:rPr sz="2000" spc="-5" dirty="0">
                <a:solidFill>
                  <a:srgbClr val="FFFFFF"/>
                </a:solidFill>
                <a:latin typeface="Arial"/>
                <a:cs typeface="Arial"/>
              </a:rPr>
              <a:t>topic is  </a:t>
            </a:r>
            <a:r>
              <a:rPr sz="2000" spc="-30" dirty="0">
                <a:solidFill>
                  <a:srgbClr val="FFFFFF"/>
                </a:solidFill>
                <a:latin typeface="Arial"/>
                <a:cs typeface="Arial"/>
              </a:rPr>
              <a:t>easy, </a:t>
            </a:r>
            <a:r>
              <a:rPr sz="2000" spc="-5" dirty="0">
                <a:solidFill>
                  <a:srgbClr val="FFFFFF"/>
                </a:solidFill>
                <a:latin typeface="Arial"/>
                <a:cs typeface="Arial"/>
              </a:rPr>
              <a:t>but the </a:t>
            </a:r>
            <a:r>
              <a:rPr sz="2000" dirty="0">
                <a:solidFill>
                  <a:srgbClr val="FFFFFF"/>
                </a:solidFill>
                <a:latin typeface="Arial"/>
                <a:cs typeface="Arial"/>
              </a:rPr>
              <a:t>question </a:t>
            </a:r>
            <a:r>
              <a:rPr sz="2000" spc="-10" dirty="0">
                <a:solidFill>
                  <a:srgbClr val="FFFFFF"/>
                </a:solidFill>
                <a:latin typeface="Arial"/>
                <a:cs typeface="Arial"/>
              </a:rPr>
              <a:t>then </a:t>
            </a:r>
            <a:r>
              <a:rPr sz="2000" spc="-5" dirty="0">
                <a:solidFill>
                  <a:srgbClr val="FFFFFF"/>
                </a:solidFill>
                <a:latin typeface="Arial"/>
                <a:cs typeface="Arial"/>
              </a:rPr>
              <a:t>turns to </a:t>
            </a:r>
            <a:r>
              <a:rPr sz="2000" dirty="0">
                <a:solidFill>
                  <a:srgbClr val="FFFFFF"/>
                </a:solidFill>
                <a:latin typeface="Arial"/>
                <a:cs typeface="Arial"/>
              </a:rPr>
              <a:t>what you want </a:t>
            </a:r>
            <a:r>
              <a:rPr sz="2000" spc="-10" dirty="0">
                <a:solidFill>
                  <a:srgbClr val="FFFFFF"/>
                </a:solidFill>
                <a:latin typeface="Arial"/>
                <a:cs typeface="Arial"/>
              </a:rPr>
              <a:t>to </a:t>
            </a:r>
            <a:r>
              <a:rPr sz="2000" dirty="0">
                <a:solidFill>
                  <a:srgbClr val="FFFFFF"/>
                </a:solidFill>
                <a:latin typeface="Arial"/>
                <a:cs typeface="Arial"/>
              </a:rPr>
              <a:t>say </a:t>
            </a:r>
            <a:r>
              <a:rPr sz="2000" spc="-5" dirty="0">
                <a:solidFill>
                  <a:srgbClr val="FFFFFF"/>
                </a:solidFill>
                <a:latin typeface="Arial"/>
                <a:cs typeface="Arial"/>
              </a:rPr>
              <a:t>about the  </a:t>
            </a:r>
            <a:r>
              <a:rPr sz="2000" dirty="0">
                <a:solidFill>
                  <a:srgbClr val="FFFFFF"/>
                </a:solidFill>
                <a:latin typeface="Arial"/>
                <a:cs typeface="Arial"/>
              </a:rPr>
              <a:t>topic. This concept </a:t>
            </a:r>
            <a:r>
              <a:rPr sz="2000" spc="-5" dirty="0">
                <a:solidFill>
                  <a:srgbClr val="FFFFFF"/>
                </a:solidFill>
                <a:latin typeface="Arial"/>
                <a:cs typeface="Arial"/>
              </a:rPr>
              <a:t>is </a:t>
            </a:r>
            <a:r>
              <a:rPr sz="2000" dirty="0">
                <a:solidFill>
                  <a:srgbClr val="FFFFFF"/>
                </a:solidFill>
                <a:latin typeface="Arial"/>
                <a:cs typeface="Arial"/>
              </a:rPr>
              <a:t>sometimes called the </a:t>
            </a:r>
            <a:r>
              <a:rPr sz="2000" b="1" dirty="0">
                <a:solidFill>
                  <a:srgbClr val="006FC0"/>
                </a:solidFill>
                <a:latin typeface="Arial"/>
                <a:cs typeface="Arial"/>
              </a:rPr>
              <a:t>controlling</a:t>
            </a:r>
            <a:r>
              <a:rPr sz="2000" b="1" spc="-190" dirty="0">
                <a:solidFill>
                  <a:srgbClr val="006FC0"/>
                </a:solidFill>
                <a:latin typeface="Arial"/>
                <a:cs typeface="Arial"/>
              </a:rPr>
              <a:t> </a:t>
            </a:r>
            <a:r>
              <a:rPr sz="2000" b="1" dirty="0">
                <a:solidFill>
                  <a:srgbClr val="006FC0"/>
                </a:solidFill>
                <a:latin typeface="Arial"/>
                <a:cs typeface="Arial"/>
              </a:rPr>
              <a:t>idea</a:t>
            </a:r>
            <a:r>
              <a:rPr sz="2000" dirty="0">
                <a:solidFill>
                  <a:srgbClr val="FFFFFF"/>
                </a:solidFill>
                <a:latin typeface="Arial"/>
                <a:cs typeface="Arial"/>
              </a:rPr>
              <a:t>.</a:t>
            </a:r>
            <a:endParaRPr sz="2000">
              <a:latin typeface="Arial"/>
              <a:cs typeface="Arial"/>
            </a:endParaRPr>
          </a:p>
          <a:p>
            <a:pPr marL="12700" marR="5715" indent="69850" algn="just">
              <a:lnSpc>
                <a:spcPct val="100000"/>
              </a:lnSpc>
              <a:spcBef>
                <a:spcPts val="480"/>
              </a:spcBef>
            </a:pPr>
            <a:r>
              <a:rPr sz="2000" spc="-5" dirty="0">
                <a:solidFill>
                  <a:srgbClr val="FFFFFF"/>
                </a:solidFill>
                <a:latin typeface="Arial"/>
                <a:cs typeface="Arial"/>
              </a:rPr>
              <a:t>Strong paragraphs are typically </a:t>
            </a:r>
            <a:r>
              <a:rPr sz="2000" dirty="0">
                <a:solidFill>
                  <a:srgbClr val="FFFFFF"/>
                </a:solidFill>
                <a:latin typeface="Arial"/>
                <a:cs typeface="Arial"/>
              </a:rPr>
              <a:t>about </a:t>
            </a:r>
            <a:r>
              <a:rPr sz="2000" spc="-5" dirty="0">
                <a:solidFill>
                  <a:srgbClr val="FFFFFF"/>
                </a:solidFill>
                <a:latin typeface="Arial"/>
                <a:cs typeface="Arial"/>
              </a:rPr>
              <a:t>one main </a:t>
            </a:r>
            <a:r>
              <a:rPr sz="2000" dirty="0">
                <a:solidFill>
                  <a:srgbClr val="FFFFFF"/>
                </a:solidFill>
                <a:latin typeface="Arial"/>
                <a:cs typeface="Arial"/>
              </a:rPr>
              <a:t>idea or topic, </a:t>
            </a:r>
            <a:r>
              <a:rPr sz="2000" spc="-5" dirty="0">
                <a:solidFill>
                  <a:srgbClr val="FFFFFF"/>
                </a:solidFill>
                <a:latin typeface="Arial"/>
                <a:cs typeface="Arial"/>
              </a:rPr>
              <a:t>which is  often </a:t>
            </a:r>
            <a:r>
              <a:rPr sz="2000" dirty="0">
                <a:solidFill>
                  <a:srgbClr val="FFFFFF"/>
                </a:solidFill>
                <a:latin typeface="Arial"/>
                <a:cs typeface="Arial"/>
              </a:rPr>
              <a:t>explicitly </a:t>
            </a:r>
            <a:r>
              <a:rPr sz="2000" spc="-5" dirty="0">
                <a:solidFill>
                  <a:srgbClr val="FFFFFF"/>
                </a:solidFill>
                <a:latin typeface="Arial"/>
                <a:cs typeface="Arial"/>
              </a:rPr>
              <a:t>stated in </a:t>
            </a:r>
            <a:r>
              <a:rPr sz="2000" dirty="0">
                <a:solidFill>
                  <a:srgbClr val="FFFFFF"/>
                </a:solidFill>
                <a:latin typeface="Arial"/>
                <a:cs typeface="Arial"/>
              </a:rPr>
              <a:t>a </a:t>
            </a:r>
            <a:r>
              <a:rPr sz="2000" spc="-5" dirty="0">
                <a:solidFill>
                  <a:srgbClr val="FFFFFF"/>
                </a:solidFill>
                <a:latin typeface="Arial"/>
                <a:cs typeface="Arial"/>
              </a:rPr>
              <a:t>topic </a:t>
            </a:r>
            <a:r>
              <a:rPr sz="2000" dirty="0">
                <a:solidFill>
                  <a:srgbClr val="FFFFFF"/>
                </a:solidFill>
                <a:latin typeface="Arial"/>
                <a:cs typeface="Arial"/>
              </a:rPr>
              <a:t>sentence. </a:t>
            </a:r>
            <a:r>
              <a:rPr sz="2000" spc="-5" dirty="0">
                <a:solidFill>
                  <a:srgbClr val="FFFFFF"/>
                </a:solidFill>
                <a:latin typeface="Arial"/>
                <a:cs typeface="Arial"/>
              </a:rPr>
              <a:t>Good </a:t>
            </a:r>
            <a:r>
              <a:rPr sz="2000" dirty="0">
                <a:solidFill>
                  <a:srgbClr val="FFFFFF"/>
                </a:solidFill>
                <a:latin typeface="Arial"/>
                <a:cs typeface="Arial"/>
              </a:rPr>
              <a:t>topic </a:t>
            </a:r>
            <a:r>
              <a:rPr sz="2000" spc="-5" dirty="0">
                <a:solidFill>
                  <a:srgbClr val="FFFFFF"/>
                </a:solidFill>
                <a:latin typeface="Arial"/>
                <a:cs typeface="Arial"/>
              </a:rPr>
              <a:t>sentences  </a:t>
            </a:r>
            <a:r>
              <a:rPr sz="2000" dirty="0">
                <a:solidFill>
                  <a:srgbClr val="FFFFFF"/>
                </a:solidFill>
                <a:latin typeface="Arial"/>
                <a:cs typeface="Arial"/>
              </a:rPr>
              <a:t>should always contain both </a:t>
            </a:r>
            <a:r>
              <a:rPr sz="2000" b="1" dirty="0">
                <a:solidFill>
                  <a:srgbClr val="00AFEF"/>
                </a:solidFill>
                <a:latin typeface="Arial"/>
                <a:cs typeface="Arial"/>
              </a:rPr>
              <a:t>(1) a topic and (2) a controlling</a:t>
            </a:r>
            <a:r>
              <a:rPr sz="2000" b="1" spc="-195" dirty="0">
                <a:solidFill>
                  <a:srgbClr val="00AFEF"/>
                </a:solidFill>
                <a:latin typeface="Arial"/>
                <a:cs typeface="Arial"/>
              </a:rPr>
              <a:t> </a:t>
            </a:r>
            <a:r>
              <a:rPr sz="2000" b="1" dirty="0">
                <a:solidFill>
                  <a:srgbClr val="00AFEF"/>
                </a:solidFill>
                <a:latin typeface="Arial"/>
                <a:cs typeface="Arial"/>
              </a:rPr>
              <a:t>idea.</a:t>
            </a:r>
            <a:endParaRPr sz="2000">
              <a:latin typeface="Arial"/>
              <a:cs typeface="Arial"/>
            </a:endParaRPr>
          </a:p>
          <a:p>
            <a:pPr marL="12700" marR="5080" algn="just">
              <a:lnSpc>
                <a:spcPct val="100000"/>
              </a:lnSpc>
              <a:spcBef>
                <a:spcPts val="480"/>
              </a:spcBef>
            </a:pPr>
            <a:r>
              <a:rPr sz="2000" dirty="0">
                <a:solidFill>
                  <a:srgbClr val="FFFFFF"/>
                </a:solidFill>
                <a:latin typeface="Arial"/>
                <a:cs typeface="Arial"/>
              </a:rPr>
              <a:t>The </a:t>
            </a:r>
            <a:r>
              <a:rPr sz="2000" b="1" dirty="0">
                <a:solidFill>
                  <a:srgbClr val="00AFEF"/>
                </a:solidFill>
                <a:latin typeface="Arial"/>
                <a:cs typeface="Arial"/>
              </a:rPr>
              <a:t>topic </a:t>
            </a:r>
            <a:r>
              <a:rPr sz="2000" dirty="0">
                <a:solidFill>
                  <a:srgbClr val="FFFFFF"/>
                </a:solidFill>
                <a:latin typeface="Arial"/>
                <a:cs typeface="Arial"/>
              </a:rPr>
              <a:t>– The main subject </a:t>
            </a:r>
            <a:r>
              <a:rPr sz="2000" spc="-5" dirty="0">
                <a:solidFill>
                  <a:srgbClr val="FFFFFF"/>
                </a:solidFill>
                <a:latin typeface="Arial"/>
                <a:cs typeface="Arial"/>
              </a:rPr>
              <a:t>matter </a:t>
            </a:r>
            <a:r>
              <a:rPr sz="2000" spc="-10" dirty="0">
                <a:solidFill>
                  <a:srgbClr val="FFFFFF"/>
                </a:solidFill>
                <a:latin typeface="Arial"/>
                <a:cs typeface="Arial"/>
              </a:rPr>
              <a:t>or </a:t>
            </a:r>
            <a:r>
              <a:rPr sz="2000" spc="-5" dirty="0">
                <a:solidFill>
                  <a:srgbClr val="FFFFFF"/>
                </a:solidFill>
                <a:latin typeface="Arial"/>
                <a:cs typeface="Arial"/>
              </a:rPr>
              <a:t>idea covered in </a:t>
            </a:r>
            <a:r>
              <a:rPr sz="2000" dirty="0">
                <a:solidFill>
                  <a:srgbClr val="FFFFFF"/>
                </a:solidFill>
                <a:latin typeface="Arial"/>
                <a:cs typeface="Arial"/>
              </a:rPr>
              <a:t>the  paragraph.</a:t>
            </a:r>
            <a:endParaRPr sz="2000">
              <a:latin typeface="Arial"/>
              <a:cs typeface="Arial"/>
            </a:endParaRPr>
          </a:p>
          <a:p>
            <a:pPr marL="12700" algn="just">
              <a:lnSpc>
                <a:spcPct val="100000"/>
              </a:lnSpc>
              <a:spcBef>
                <a:spcPts val="480"/>
              </a:spcBef>
            </a:pPr>
            <a:r>
              <a:rPr sz="2000" dirty="0">
                <a:solidFill>
                  <a:srgbClr val="FFFFFF"/>
                </a:solidFill>
                <a:latin typeface="Arial"/>
                <a:cs typeface="Arial"/>
              </a:rPr>
              <a:t>The</a:t>
            </a:r>
            <a:r>
              <a:rPr sz="2000" spc="70" dirty="0">
                <a:solidFill>
                  <a:srgbClr val="FFFFFF"/>
                </a:solidFill>
                <a:latin typeface="Arial"/>
                <a:cs typeface="Arial"/>
              </a:rPr>
              <a:t> </a:t>
            </a:r>
            <a:r>
              <a:rPr sz="2000" b="1" spc="-5" dirty="0">
                <a:solidFill>
                  <a:srgbClr val="00AFEF"/>
                </a:solidFill>
                <a:latin typeface="Arial"/>
                <a:cs typeface="Arial"/>
              </a:rPr>
              <a:t>controlling</a:t>
            </a:r>
            <a:r>
              <a:rPr sz="2000" b="1" spc="65" dirty="0">
                <a:solidFill>
                  <a:srgbClr val="00AFEF"/>
                </a:solidFill>
                <a:latin typeface="Arial"/>
                <a:cs typeface="Arial"/>
              </a:rPr>
              <a:t> </a:t>
            </a:r>
            <a:r>
              <a:rPr sz="2000" b="1" dirty="0">
                <a:solidFill>
                  <a:srgbClr val="00AFEF"/>
                </a:solidFill>
                <a:latin typeface="Arial"/>
                <a:cs typeface="Arial"/>
              </a:rPr>
              <a:t>idea</a:t>
            </a:r>
            <a:r>
              <a:rPr sz="2000" b="1" spc="70" dirty="0">
                <a:solidFill>
                  <a:srgbClr val="00AFEF"/>
                </a:solidFill>
                <a:latin typeface="Arial"/>
                <a:cs typeface="Arial"/>
              </a:rPr>
              <a:t> </a:t>
            </a:r>
            <a:r>
              <a:rPr sz="2000" dirty="0">
                <a:solidFill>
                  <a:srgbClr val="FFFFFF"/>
                </a:solidFill>
                <a:latin typeface="Arial"/>
                <a:cs typeface="Arial"/>
              </a:rPr>
              <a:t>–</a:t>
            </a:r>
            <a:r>
              <a:rPr sz="2000" spc="40" dirty="0">
                <a:solidFill>
                  <a:srgbClr val="FFFFFF"/>
                </a:solidFill>
                <a:latin typeface="Arial"/>
                <a:cs typeface="Arial"/>
              </a:rPr>
              <a:t> </a:t>
            </a:r>
            <a:r>
              <a:rPr sz="2000" dirty="0">
                <a:solidFill>
                  <a:srgbClr val="FFFFFF"/>
                </a:solidFill>
                <a:latin typeface="Arial"/>
                <a:cs typeface="Arial"/>
              </a:rPr>
              <a:t>This</a:t>
            </a:r>
            <a:r>
              <a:rPr sz="2000" spc="75" dirty="0">
                <a:solidFill>
                  <a:srgbClr val="FFFFFF"/>
                </a:solidFill>
                <a:latin typeface="Arial"/>
                <a:cs typeface="Arial"/>
              </a:rPr>
              <a:t> </a:t>
            </a:r>
            <a:r>
              <a:rPr sz="2000" dirty="0">
                <a:solidFill>
                  <a:srgbClr val="FFFFFF"/>
                </a:solidFill>
                <a:latin typeface="Arial"/>
                <a:cs typeface="Arial"/>
              </a:rPr>
              <a:t>idea</a:t>
            </a:r>
            <a:r>
              <a:rPr sz="2000" spc="70" dirty="0">
                <a:solidFill>
                  <a:srgbClr val="FFFFFF"/>
                </a:solidFill>
                <a:latin typeface="Arial"/>
                <a:cs typeface="Arial"/>
              </a:rPr>
              <a:t> </a:t>
            </a:r>
            <a:r>
              <a:rPr sz="2000" spc="-5" dirty="0">
                <a:solidFill>
                  <a:srgbClr val="FFFFFF"/>
                </a:solidFill>
                <a:latin typeface="Arial"/>
                <a:cs typeface="Arial"/>
              </a:rPr>
              <a:t>focuses</a:t>
            </a:r>
            <a:r>
              <a:rPr sz="2000" spc="80" dirty="0">
                <a:solidFill>
                  <a:srgbClr val="FFFFFF"/>
                </a:solidFill>
                <a:latin typeface="Arial"/>
                <a:cs typeface="Arial"/>
              </a:rPr>
              <a:t> </a:t>
            </a:r>
            <a:r>
              <a:rPr sz="2000" spc="-5" dirty="0">
                <a:solidFill>
                  <a:srgbClr val="FFFFFF"/>
                </a:solidFill>
                <a:latin typeface="Arial"/>
                <a:cs typeface="Arial"/>
              </a:rPr>
              <a:t>the</a:t>
            </a:r>
            <a:r>
              <a:rPr sz="2000" spc="70" dirty="0">
                <a:solidFill>
                  <a:srgbClr val="FFFFFF"/>
                </a:solidFill>
                <a:latin typeface="Arial"/>
                <a:cs typeface="Arial"/>
              </a:rPr>
              <a:t> </a:t>
            </a:r>
            <a:r>
              <a:rPr sz="2000" spc="-5" dirty="0">
                <a:solidFill>
                  <a:srgbClr val="FFFFFF"/>
                </a:solidFill>
                <a:latin typeface="Arial"/>
                <a:cs typeface="Arial"/>
              </a:rPr>
              <a:t>topic</a:t>
            </a:r>
            <a:r>
              <a:rPr sz="2000" spc="80" dirty="0">
                <a:solidFill>
                  <a:srgbClr val="FFFFFF"/>
                </a:solidFill>
                <a:latin typeface="Arial"/>
                <a:cs typeface="Arial"/>
              </a:rPr>
              <a:t> </a:t>
            </a:r>
            <a:r>
              <a:rPr sz="2000" dirty="0">
                <a:solidFill>
                  <a:srgbClr val="FFFFFF"/>
                </a:solidFill>
                <a:latin typeface="Arial"/>
                <a:cs typeface="Arial"/>
              </a:rPr>
              <a:t>by</a:t>
            </a:r>
            <a:r>
              <a:rPr sz="2000" spc="65" dirty="0">
                <a:solidFill>
                  <a:srgbClr val="FFFFFF"/>
                </a:solidFill>
                <a:latin typeface="Arial"/>
                <a:cs typeface="Arial"/>
              </a:rPr>
              <a:t> </a:t>
            </a:r>
            <a:r>
              <a:rPr sz="2000" spc="-5" dirty="0">
                <a:solidFill>
                  <a:srgbClr val="FFFFFF"/>
                </a:solidFill>
                <a:latin typeface="Arial"/>
                <a:cs typeface="Arial"/>
              </a:rPr>
              <a:t>providing</a:t>
            </a:r>
            <a:endParaRPr sz="2000">
              <a:latin typeface="Arial"/>
              <a:cs typeface="Arial"/>
            </a:endParaRPr>
          </a:p>
          <a:p>
            <a:pPr marL="12700" algn="just">
              <a:lnSpc>
                <a:spcPct val="100000"/>
              </a:lnSpc>
            </a:pPr>
            <a:r>
              <a:rPr sz="2000" dirty="0">
                <a:solidFill>
                  <a:srgbClr val="FFFFFF"/>
                </a:solidFill>
                <a:latin typeface="Arial"/>
                <a:cs typeface="Arial"/>
              </a:rPr>
              <a:t>direction </a:t>
            </a:r>
            <a:r>
              <a:rPr sz="2000" spc="-5" dirty="0">
                <a:solidFill>
                  <a:srgbClr val="FFFFFF"/>
                </a:solidFill>
                <a:latin typeface="Arial"/>
                <a:cs typeface="Arial"/>
              </a:rPr>
              <a:t>to </a:t>
            </a:r>
            <a:r>
              <a:rPr sz="2000" dirty="0">
                <a:solidFill>
                  <a:srgbClr val="FFFFFF"/>
                </a:solidFill>
                <a:latin typeface="Arial"/>
                <a:cs typeface="Arial"/>
              </a:rPr>
              <a:t>the</a:t>
            </a:r>
            <a:r>
              <a:rPr sz="2000" spc="-55" dirty="0">
                <a:solidFill>
                  <a:srgbClr val="FFFFFF"/>
                </a:solidFill>
                <a:latin typeface="Arial"/>
                <a:cs typeface="Arial"/>
              </a:rPr>
              <a:t> </a:t>
            </a:r>
            <a:r>
              <a:rPr sz="2000" dirty="0">
                <a:solidFill>
                  <a:srgbClr val="FFFFFF"/>
                </a:solidFill>
                <a:latin typeface="Arial"/>
                <a:cs typeface="Arial"/>
              </a:rPr>
              <a:t>composition.</a:t>
            </a:r>
            <a:endParaRPr sz="2000">
              <a:latin typeface="Arial"/>
              <a:cs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604631" y="864870"/>
            <a:ext cx="196215" cy="208279"/>
          </a:xfrm>
          <a:prstGeom prst="rect">
            <a:avLst/>
          </a:prstGeom>
        </p:spPr>
        <p:txBody>
          <a:bodyPr vert="horz" wrap="square" lIns="0" tIns="12700" rIns="0" bIns="0" rtlCol="0">
            <a:spAutoFit/>
          </a:bodyPr>
          <a:lstStyle/>
          <a:p>
            <a:pPr marL="12700">
              <a:lnSpc>
                <a:spcPct val="100000"/>
              </a:lnSpc>
              <a:spcBef>
                <a:spcPts val="100"/>
              </a:spcBef>
            </a:pPr>
            <a:r>
              <a:rPr sz="1200" spc="-5" dirty="0">
                <a:solidFill>
                  <a:srgbClr val="FFFFFF"/>
                </a:solidFill>
                <a:latin typeface="Arial"/>
                <a:cs typeface="Arial"/>
              </a:rPr>
              <a:t>14</a:t>
            </a:r>
            <a:endParaRPr sz="1200">
              <a:latin typeface="Arial"/>
              <a:cs typeface="Arial"/>
            </a:endParaRPr>
          </a:p>
        </p:txBody>
      </p:sp>
      <p:sp>
        <p:nvSpPr>
          <p:cNvPr id="5" name="object 5"/>
          <p:cNvSpPr txBox="1">
            <a:spLocks noGrp="1"/>
          </p:cNvSpPr>
          <p:nvPr>
            <p:ph type="ftr" sz="quarter" idx="5"/>
          </p:nvPr>
        </p:nvSpPr>
        <p:spPr>
          <a:prstGeom prst="rect">
            <a:avLst/>
          </a:prstGeom>
        </p:spPr>
        <p:txBody>
          <a:bodyPr vert="horz" wrap="square" lIns="0" tIns="0" rIns="0" bIns="0" rtlCol="0">
            <a:spAutoFit/>
          </a:bodyPr>
          <a:lstStyle/>
          <a:p>
            <a:pPr marL="12700">
              <a:lnSpc>
                <a:spcPct val="100000"/>
              </a:lnSpc>
            </a:pPr>
            <a:r>
              <a:rPr spc="-10" dirty="0"/>
              <a:t>1/31/2019</a:t>
            </a:r>
          </a:p>
        </p:txBody>
      </p:sp>
      <p:sp>
        <p:nvSpPr>
          <p:cNvPr id="3" name="object 3"/>
          <p:cNvSpPr txBox="1">
            <a:spLocks noGrp="1"/>
          </p:cNvSpPr>
          <p:nvPr>
            <p:ph type="title"/>
          </p:nvPr>
        </p:nvSpPr>
        <p:spPr>
          <a:xfrm>
            <a:off x="514604" y="786130"/>
            <a:ext cx="4971415" cy="422275"/>
          </a:xfrm>
          <a:prstGeom prst="rect">
            <a:avLst/>
          </a:prstGeom>
        </p:spPr>
        <p:txBody>
          <a:bodyPr vert="horz" wrap="square" lIns="0" tIns="13335" rIns="0" bIns="0" rtlCol="0">
            <a:spAutoFit/>
          </a:bodyPr>
          <a:lstStyle/>
          <a:p>
            <a:pPr marL="12700">
              <a:lnSpc>
                <a:spcPct val="100000"/>
              </a:lnSpc>
              <a:spcBef>
                <a:spcPts val="105"/>
              </a:spcBef>
            </a:pPr>
            <a:r>
              <a:rPr sz="2600" b="1" dirty="0">
                <a:solidFill>
                  <a:srgbClr val="528592"/>
                </a:solidFill>
                <a:latin typeface="Arial"/>
                <a:cs typeface="Arial"/>
              </a:rPr>
              <a:t>Step 3: Demonstrate </a:t>
            </a:r>
            <a:r>
              <a:rPr sz="2600" b="1" spc="-50" dirty="0">
                <a:solidFill>
                  <a:srgbClr val="528592"/>
                </a:solidFill>
                <a:latin typeface="Arial"/>
                <a:cs typeface="Arial"/>
              </a:rPr>
              <a:t>Your</a:t>
            </a:r>
            <a:r>
              <a:rPr sz="2600" b="1" spc="-130" dirty="0">
                <a:solidFill>
                  <a:srgbClr val="528592"/>
                </a:solidFill>
                <a:latin typeface="Arial"/>
                <a:cs typeface="Arial"/>
              </a:rPr>
              <a:t> </a:t>
            </a:r>
            <a:r>
              <a:rPr sz="2600" b="1" dirty="0">
                <a:solidFill>
                  <a:srgbClr val="528592"/>
                </a:solidFill>
                <a:latin typeface="Arial"/>
                <a:cs typeface="Arial"/>
              </a:rPr>
              <a:t>Point</a:t>
            </a:r>
            <a:endParaRPr sz="2600">
              <a:latin typeface="Arial"/>
              <a:cs typeface="Arial"/>
            </a:endParaRPr>
          </a:p>
        </p:txBody>
      </p:sp>
      <p:sp>
        <p:nvSpPr>
          <p:cNvPr id="4" name="object 4"/>
          <p:cNvSpPr txBox="1"/>
          <p:nvPr/>
        </p:nvSpPr>
        <p:spPr>
          <a:xfrm>
            <a:off x="514604" y="1244853"/>
            <a:ext cx="7680325" cy="4761230"/>
          </a:xfrm>
          <a:prstGeom prst="rect">
            <a:avLst/>
          </a:prstGeom>
        </p:spPr>
        <p:txBody>
          <a:bodyPr vert="horz" wrap="square" lIns="0" tIns="13335" rIns="0" bIns="0" rtlCol="0">
            <a:spAutoFit/>
          </a:bodyPr>
          <a:lstStyle/>
          <a:p>
            <a:pPr marL="12700" marR="5080" indent="55880">
              <a:lnSpc>
                <a:spcPct val="100000"/>
              </a:lnSpc>
              <a:spcBef>
                <a:spcPts val="105"/>
              </a:spcBef>
              <a:tabLst>
                <a:tab pos="2676525" algn="l"/>
              </a:tabLst>
            </a:pPr>
            <a:r>
              <a:rPr sz="2000" spc="-5" dirty="0">
                <a:solidFill>
                  <a:srgbClr val="FFFFFF"/>
                </a:solidFill>
                <a:latin typeface="Arial"/>
                <a:cs typeface="Arial"/>
              </a:rPr>
              <a:t>After </a:t>
            </a:r>
            <a:r>
              <a:rPr sz="2000" dirty="0">
                <a:solidFill>
                  <a:srgbClr val="FFFFFF"/>
                </a:solidFill>
                <a:latin typeface="Arial"/>
                <a:cs typeface="Arial"/>
              </a:rPr>
              <a:t>stating your topic sentence, you need to provide information</a:t>
            </a:r>
            <a:r>
              <a:rPr sz="2000" spc="-200" dirty="0">
                <a:solidFill>
                  <a:srgbClr val="FFFFFF"/>
                </a:solidFill>
                <a:latin typeface="Arial"/>
                <a:cs typeface="Arial"/>
              </a:rPr>
              <a:t> </a:t>
            </a:r>
            <a:r>
              <a:rPr sz="2000" dirty="0">
                <a:solidFill>
                  <a:srgbClr val="FFFFFF"/>
                </a:solidFill>
                <a:latin typeface="Arial"/>
                <a:cs typeface="Arial"/>
              </a:rPr>
              <a:t>to  prove,</a:t>
            </a:r>
            <a:r>
              <a:rPr sz="2000" spc="-35" dirty="0">
                <a:solidFill>
                  <a:srgbClr val="FFFFFF"/>
                </a:solidFill>
                <a:latin typeface="Arial"/>
                <a:cs typeface="Arial"/>
              </a:rPr>
              <a:t> </a:t>
            </a:r>
            <a:r>
              <a:rPr sz="2000" dirty="0">
                <a:solidFill>
                  <a:srgbClr val="FFFFFF"/>
                </a:solidFill>
                <a:latin typeface="Arial"/>
                <a:cs typeface="Arial"/>
              </a:rPr>
              <a:t>illustrate,</a:t>
            </a:r>
            <a:r>
              <a:rPr sz="2000" spc="-15" dirty="0">
                <a:solidFill>
                  <a:srgbClr val="FFFFFF"/>
                </a:solidFill>
                <a:latin typeface="Arial"/>
                <a:cs typeface="Arial"/>
              </a:rPr>
              <a:t> </a:t>
            </a:r>
            <a:r>
              <a:rPr sz="2000" dirty="0">
                <a:solidFill>
                  <a:srgbClr val="FFFFFF"/>
                </a:solidFill>
                <a:latin typeface="Arial"/>
                <a:cs typeface="Arial"/>
              </a:rPr>
              <a:t>clarify	</a:t>
            </a:r>
            <a:r>
              <a:rPr sz="2000" spc="-5" dirty="0">
                <a:solidFill>
                  <a:srgbClr val="FFFFFF"/>
                </a:solidFill>
                <a:latin typeface="Arial"/>
                <a:cs typeface="Arial"/>
              </a:rPr>
              <a:t>your</a:t>
            </a:r>
            <a:r>
              <a:rPr sz="2000" dirty="0">
                <a:solidFill>
                  <a:srgbClr val="FFFFFF"/>
                </a:solidFill>
                <a:latin typeface="Arial"/>
                <a:cs typeface="Arial"/>
              </a:rPr>
              <a:t> point.</a:t>
            </a:r>
            <a:endParaRPr sz="2000">
              <a:latin typeface="Arial"/>
              <a:cs typeface="Arial"/>
            </a:endParaRPr>
          </a:p>
          <a:p>
            <a:pPr marL="82550">
              <a:lnSpc>
                <a:spcPct val="100000"/>
              </a:lnSpc>
              <a:spcBef>
                <a:spcPts val="610"/>
              </a:spcBef>
            </a:pPr>
            <a:r>
              <a:rPr sz="2600" b="1" dirty="0">
                <a:solidFill>
                  <a:srgbClr val="528592"/>
                </a:solidFill>
                <a:latin typeface="Arial"/>
                <a:cs typeface="Arial"/>
              </a:rPr>
              <a:t>Ask</a:t>
            </a:r>
            <a:r>
              <a:rPr sz="2600" b="1" spc="-15" dirty="0">
                <a:solidFill>
                  <a:srgbClr val="528592"/>
                </a:solidFill>
                <a:latin typeface="Arial"/>
                <a:cs typeface="Arial"/>
              </a:rPr>
              <a:t> </a:t>
            </a:r>
            <a:r>
              <a:rPr sz="2600" b="1" dirty="0">
                <a:solidFill>
                  <a:srgbClr val="528592"/>
                </a:solidFill>
                <a:latin typeface="Arial"/>
                <a:cs typeface="Arial"/>
              </a:rPr>
              <a:t>yourself:</a:t>
            </a:r>
            <a:endParaRPr sz="2600">
              <a:latin typeface="Arial"/>
              <a:cs typeface="Arial"/>
            </a:endParaRPr>
          </a:p>
          <a:p>
            <a:pPr marL="230504" indent="-151765">
              <a:lnSpc>
                <a:spcPct val="100000"/>
              </a:lnSpc>
              <a:spcBef>
                <a:spcPts val="475"/>
              </a:spcBef>
              <a:buChar char="•"/>
              <a:tabLst>
                <a:tab pos="231140" algn="l"/>
              </a:tabLst>
            </a:pPr>
            <a:r>
              <a:rPr sz="1900" spc="-5" dirty="0">
                <a:solidFill>
                  <a:srgbClr val="FFFFFF"/>
                </a:solidFill>
                <a:latin typeface="Arial"/>
                <a:cs typeface="Arial"/>
              </a:rPr>
              <a:t>What </a:t>
            </a:r>
            <a:r>
              <a:rPr sz="1900" spc="-10" dirty="0">
                <a:solidFill>
                  <a:srgbClr val="FFFFFF"/>
                </a:solidFill>
                <a:latin typeface="Arial"/>
                <a:cs typeface="Arial"/>
              </a:rPr>
              <a:t>examples </a:t>
            </a:r>
            <a:r>
              <a:rPr sz="1900" spc="-5" dirty="0">
                <a:solidFill>
                  <a:srgbClr val="FFFFFF"/>
                </a:solidFill>
                <a:latin typeface="Arial"/>
                <a:cs typeface="Arial"/>
              </a:rPr>
              <a:t>can I </a:t>
            </a:r>
            <a:r>
              <a:rPr sz="1900" spc="-10" dirty="0">
                <a:solidFill>
                  <a:srgbClr val="FFFFFF"/>
                </a:solidFill>
                <a:latin typeface="Arial"/>
                <a:cs typeface="Arial"/>
              </a:rPr>
              <a:t>use </a:t>
            </a:r>
            <a:r>
              <a:rPr sz="1900" spc="-5" dirty="0">
                <a:solidFill>
                  <a:srgbClr val="FFFFFF"/>
                </a:solidFill>
                <a:latin typeface="Arial"/>
                <a:cs typeface="Arial"/>
              </a:rPr>
              <a:t>to support my</a:t>
            </a:r>
            <a:r>
              <a:rPr sz="1900" spc="114" dirty="0">
                <a:solidFill>
                  <a:srgbClr val="FFFFFF"/>
                </a:solidFill>
                <a:latin typeface="Arial"/>
                <a:cs typeface="Arial"/>
              </a:rPr>
              <a:t> </a:t>
            </a:r>
            <a:r>
              <a:rPr sz="1900" spc="-10" dirty="0">
                <a:solidFill>
                  <a:srgbClr val="FFFFFF"/>
                </a:solidFill>
                <a:latin typeface="Arial"/>
                <a:cs typeface="Arial"/>
              </a:rPr>
              <a:t>point?</a:t>
            </a:r>
            <a:endParaRPr sz="1900">
              <a:latin typeface="Arial"/>
              <a:cs typeface="Arial"/>
            </a:endParaRPr>
          </a:p>
          <a:p>
            <a:pPr marL="230504" indent="-151765">
              <a:lnSpc>
                <a:spcPct val="100000"/>
              </a:lnSpc>
              <a:spcBef>
                <a:spcPts val="455"/>
              </a:spcBef>
              <a:buChar char="•"/>
              <a:tabLst>
                <a:tab pos="231140" algn="l"/>
              </a:tabLst>
            </a:pPr>
            <a:r>
              <a:rPr sz="1900" spc="-5" dirty="0">
                <a:solidFill>
                  <a:srgbClr val="FFFFFF"/>
                </a:solidFill>
                <a:latin typeface="Arial"/>
                <a:cs typeface="Arial"/>
              </a:rPr>
              <a:t>What information can I provide to help clarify my</a:t>
            </a:r>
            <a:r>
              <a:rPr sz="1900" spc="140" dirty="0">
                <a:solidFill>
                  <a:srgbClr val="FFFFFF"/>
                </a:solidFill>
                <a:latin typeface="Arial"/>
                <a:cs typeface="Arial"/>
              </a:rPr>
              <a:t> </a:t>
            </a:r>
            <a:r>
              <a:rPr sz="1900" spc="-10" dirty="0">
                <a:solidFill>
                  <a:srgbClr val="FFFFFF"/>
                </a:solidFill>
                <a:latin typeface="Arial"/>
                <a:cs typeface="Arial"/>
              </a:rPr>
              <a:t>thoughts?</a:t>
            </a:r>
            <a:endParaRPr sz="1900">
              <a:latin typeface="Arial"/>
              <a:cs typeface="Arial"/>
            </a:endParaRPr>
          </a:p>
          <a:p>
            <a:pPr marL="12700" marR="203200" indent="66675">
              <a:lnSpc>
                <a:spcPct val="100000"/>
              </a:lnSpc>
              <a:spcBef>
                <a:spcPts val="455"/>
              </a:spcBef>
              <a:buChar char="•"/>
              <a:tabLst>
                <a:tab pos="231140" algn="l"/>
              </a:tabLst>
            </a:pPr>
            <a:r>
              <a:rPr sz="1900" spc="-10" dirty="0">
                <a:solidFill>
                  <a:srgbClr val="FFFFFF"/>
                </a:solidFill>
                <a:latin typeface="Arial"/>
                <a:cs typeface="Arial"/>
              </a:rPr>
              <a:t>How </a:t>
            </a:r>
            <a:r>
              <a:rPr sz="1900" spc="-5" dirty="0">
                <a:solidFill>
                  <a:srgbClr val="FFFFFF"/>
                </a:solidFill>
                <a:latin typeface="Arial"/>
                <a:cs typeface="Arial"/>
              </a:rPr>
              <a:t>can I support my point </a:t>
            </a:r>
            <a:r>
              <a:rPr sz="1900" spc="-10" dirty="0">
                <a:solidFill>
                  <a:srgbClr val="FFFFFF"/>
                </a:solidFill>
                <a:latin typeface="Arial"/>
                <a:cs typeface="Arial"/>
              </a:rPr>
              <a:t>with </a:t>
            </a:r>
            <a:r>
              <a:rPr sz="1900" spc="-5" dirty="0">
                <a:solidFill>
                  <a:srgbClr val="FFFFFF"/>
                </a:solidFill>
                <a:latin typeface="Arial"/>
                <a:cs typeface="Arial"/>
              </a:rPr>
              <a:t>specific data, experiences, or other  factual</a:t>
            </a:r>
            <a:r>
              <a:rPr sz="1900" dirty="0">
                <a:solidFill>
                  <a:srgbClr val="FFFFFF"/>
                </a:solidFill>
                <a:latin typeface="Arial"/>
                <a:cs typeface="Arial"/>
              </a:rPr>
              <a:t> </a:t>
            </a:r>
            <a:r>
              <a:rPr sz="1900" spc="-5" dirty="0">
                <a:solidFill>
                  <a:srgbClr val="FFFFFF"/>
                </a:solidFill>
                <a:latin typeface="Arial"/>
                <a:cs typeface="Arial"/>
              </a:rPr>
              <a:t>material?</a:t>
            </a:r>
            <a:endParaRPr sz="1900">
              <a:latin typeface="Arial"/>
              <a:cs typeface="Arial"/>
            </a:endParaRPr>
          </a:p>
          <a:p>
            <a:pPr marL="12700" marR="410845">
              <a:lnSpc>
                <a:spcPct val="100000"/>
              </a:lnSpc>
              <a:spcBef>
                <a:spcPts val="459"/>
              </a:spcBef>
              <a:buChar char="•"/>
              <a:tabLst>
                <a:tab pos="164465" algn="l"/>
              </a:tabLst>
            </a:pPr>
            <a:r>
              <a:rPr sz="1900" spc="-5" dirty="0">
                <a:solidFill>
                  <a:srgbClr val="FFFFFF"/>
                </a:solidFill>
                <a:latin typeface="Arial"/>
                <a:cs typeface="Arial"/>
              </a:rPr>
              <a:t>What information </a:t>
            </a:r>
            <a:r>
              <a:rPr sz="1900" spc="-10" dirty="0">
                <a:solidFill>
                  <a:srgbClr val="FFFFFF"/>
                </a:solidFill>
                <a:latin typeface="Arial"/>
                <a:cs typeface="Arial"/>
              </a:rPr>
              <a:t>does </a:t>
            </a:r>
            <a:r>
              <a:rPr sz="1900" spc="-5" dirty="0">
                <a:solidFill>
                  <a:srgbClr val="FFFFFF"/>
                </a:solidFill>
                <a:latin typeface="Arial"/>
                <a:cs typeface="Arial"/>
              </a:rPr>
              <a:t>the reader </a:t>
            </a:r>
            <a:r>
              <a:rPr sz="1900" spc="-10" dirty="0">
                <a:solidFill>
                  <a:srgbClr val="FFFFFF"/>
                </a:solidFill>
                <a:latin typeface="Arial"/>
                <a:cs typeface="Arial"/>
              </a:rPr>
              <a:t>need </a:t>
            </a:r>
            <a:r>
              <a:rPr sz="1900" spc="-5" dirty="0">
                <a:solidFill>
                  <a:srgbClr val="FFFFFF"/>
                </a:solidFill>
                <a:latin typeface="Arial"/>
                <a:cs typeface="Arial"/>
              </a:rPr>
              <a:t>to know in order to see my  point?</a:t>
            </a:r>
            <a:endParaRPr sz="1900">
              <a:latin typeface="Arial"/>
              <a:cs typeface="Arial"/>
            </a:endParaRPr>
          </a:p>
          <a:p>
            <a:pPr marL="12700" marR="807720" indent="66675">
              <a:lnSpc>
                <a:spcPct val="100000"/>
              </a:lnSpc>
              <a:spcBef>
                <a:spcPts val="455"/>
              </a:spcBef>
            </a:pPr>
            <a:r>
              <a:rPr sz="1900" b="1" spc="-5" dirty="0">
                <a:solidFill>
                  <a:srgbClr val="FFFFFF"/>
                </a:solidFill>
                <a:latin typeface="Arial"/>
                <a:cs typeface="Arial"/>
              </a:rPr>
              <a:t>Here is a list of the kinds of information </a:t>
            </a:r>
            <a:r>
              <a:rPr sz="1900" b="1" spc="15" dirty="0">
                <a:solidFill>
                  <a:srgbClr val="FFFFFF"/>
                </a:solidFill>
                <a:latin typeface="Arial"/>
                <a:cs typeface="Arial"/>
              </a:rPr>
              <a:t>we </a:t>
            </a:r>
            <a:r>
              <a:rPr sz="1900" b="1" spc="-5" dirty="0">
                <a:solidFill>
                  <a:srgbClr val="FFFFFF"/>
                </a:solidFill>
                <a:latin typeface="Arial"/>
                <a:cs typeface="Arial"/>
              </a:rPr>
              <a:t>can add to </a:t>
            </a:r>
            <a:r>
              <a:rPr sz="1900" b="1" spc="-10" dirty="0">
                <a:solidFill>
                  <a:srgbClr val="FFFFFF"/>
                </a:solidFill>
                <a:latin typeface="Arial"/>
                <a:cs typeface="Arial"/>
              </a:rPr>
              <a:t>your  </a:t>
            </a:r>
            <a:r>
              <a:rPr sz="1900" b="1" spc="-5" dirty="0">
                <a:solidFill>
                  <a:srgbClr val="FFFFFF"/>
                </a:solidFill>
                <a:latin typeface="Arial"/>
                <a:cs typeface="Arial"/>
              </a:rPr>
              <a:t>paragraph:</a:t>
            </a:r>
            <a:endParaRPr sz="1900">
              <a:latin typeface="Arial"/>
              <a:cs typeface="Arial"/>
            </a:endParaRPr>
          </a:p>
          <a:p>
            <a:pPr marL="163830" indent="-151765">
              <a:lnSpc>
                <a:spcPct val="100000"/>
              </a:lnSpc>
              <a:spcBef>
                <a:spcPts val="455"/>
              </a:spcBef>
              <a:buChar char="•"/>
              <a:tabLst>
                <a:tab pos="164465" algn="l"/>
              </a:tabLst>
            </a:pPr>
            <a:r>
              <a:rPr sz="1900" spc="-5" dirty="0">
                <a:solidFill>
                  <a:srgbClr val="FFFFFF"/>
                </a:solidFill>
                <a:latin typeface="Arial"/>
                <a:cs typeface="Arial"/>
              </a:rPr>
              <a:t>Facts, details, reasons,</a:t>
            </a:r>
            <a:r>
              <a:rPr sz="1900" spc="45" dirty="0">
                <a:solidFill>
                  <a:srgbClr val="FFFFFF"/>
                </a:solidFill>
                <a:latin typeface="Arial"/>
                <a:cs typeface="Arial"/>
              </a:rPr>
              <a:t> </a:t>
            </a:r>
            <a:r>
              <a:rPr sz="1900" spc="-10" dirty="0">
                <a:solidFill>
                  <a:srgbClr val="FFFFFF"/>
                </a:solidFill>
                <a:latin typeface="Arial"/>
                <a:cs typeface="Arial"/>
              </a:rPr>
              <a:t>examples</a:t>
            </a:r>
            <a:endParaRPr sz="1900">
              <a:latin typeface="Arial"/>
              <a:cs typeface="Arial"/>
            </a:endParaRPr>
          </a:p>
          <a:p>
            <a:pPr marL="230504" lvl="1" indent="-151765">
              <a:lnSpc>
                <a:spcPct val="100000"/>
              </a:lnSpc>
              <a:spcBef>
                <a:spcPts val="459"/>
              </a:spcBef>
              <a:buChar char="•"/>
              <a:tabLst>
                <a:tab pos="231140" algn="l"/>
              </a:tabLst>
            </a:pPr>
            <a:r>
              <a:rPr sz="1900" spc="-5" dirty="0">
                <a:solidFill>
                  <a:srgbClr val="FFFFFF"/>
                </a:solidFill>
                <a:latin typeface="Arial"/>
                <a:cs typeface="Arial"/>
              </a:rPr>
              <a:t>Information from the readings or class</a:t>
            </a:r>
            <a:r>
              <a:rPr sz="1900" spc="105" dirty="0">
                <a:solidFill>
                  <a:srgbClr val="FFFFFF"/>
                </a:solidFill>
                <a:latin typeface="Arial"/>
                <a:cs typeface="Arial"/>
              </a:rPr>
              <a:t> </a:t>
            </a:r>
            <a:r>
              <a:rPr sz="1900" spc="-10" dirty="0">
                <a:solidFill>
                  <a:srgbClr val="FFFFFF"/>
                </a:solidFill>
                <a:latin typeface="Arial"/>
                <a:cs typeface="Arial"/>
              </a:rPr>
              <a:t>discussions</a:t>
            </a:r>
            <a:endParaRPr sz="1900">
              <a:latin typeface="Arial"/>
              <a:cs typeface="Arial"/>
            </a:endParaRPr>
          </a:p>
          <a:p>
            <a:pPr marL="230504" lvl="1" indent="-151765">
              <a:lnSpc>
                <a:spcPct val="100000"/>
              </a:lnSpc>
              <a:spcBef>
                <a:spcPts val="455"/>
              </a:spcBef>
              <a:buChar char="•"/>
              <a:tabLst>
                <a:tab pos="231140" algn="l"/>
              </a:tabLst>
            </a:pPr>
            <a:r>
              <a:rPr sz="1900" spc="-10" dirty="0">
                <a:solidFill>
                  <a:srgbClr val="FFFFFF"/>
                </a:solidFill>
                <a:latin typeface="Arial"/>
                <a:cs typeface="Arial"/>
              </a:rPr>
              <a:t>Paraphrases </a:t>
            </a:r>
            <a:r>
              <a:rPr sz="1900" spc="-5" dirty="0">
                <a:solidFill>
                  <a:srgbClr val="FFFFFF"/>
                </a:solidFill>
                <a:latin typeface="Arial"/>
                <a:cs typeface="Arial"/>
              </a:rPr>
              <a:t>or short</a:t>
            </a:r>
            <a:r>
              <a:rPr sz="1900" spc="70" dirty="0">
                <a:solidFill>
                  <a:srgbClr val="FFFFFF"/>
                </a:solidFill>
                <a:latin typeface="Arial"/>
                <a:cs typeface="Arial"/>
              </a:rPr>
              <a:t> </a:t>
            </a:r>
            <a:r>
              <a:rPr sz="1900" spc="-10" dirty="0">
                <a:solidFill>
                  <a:srgbClr val="FFFFFF"/>
                </a:solidFill>
                <a:latin typeface="Arial"/>
                <a:cs typeface="Arial"/>
              </a:rPr>
              <a:t>quotations</a:t>
            </a:r>
            <a:endParaRPr sz="1900">
              <a:latin typeface="Arial"/>
              <a:cs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514604" y="712470"/>
            <a:ext cx="8286115" cy="1560830"/>
          </a:xfrm>
          <a:prstGeom prst="rect">
            <a:avLst/>
          </a:prstGeom>
        </p:spPr>
        <p:txBody>
          <a:bodyPr vert="horz" wrap="square" lIns="0" tIns="12700" rIns="0" bIns="0" rtlCol="0">
            <a:spAutoFit/>
          </a:bodyPr>
          <a:lstStyle/>
          <a:p>
            <a:pPr marL="82550">
              <a:lnSpc>
                <a:spcPts val="2875"/>
              </a:lnSpc>
              <a:spcBef>
                <a:spcPts val="100"/>
              </a:spcBef>
              <a:tabLst>
                <a:tab pos="8102600" algn="l"/>
              </a:tabLst>
            </a:pPr>
            <a:r>
              <a:rPr sz="2400" spc="-5" dirty="0">
                <a:solidFill>
                  <a:srgbClr val="FFFFFF"/>
                </a:solidFill>
                <a:latin typeface="Arial"/>
                <a:cs typeface="Arial"/>
              </a:rPr>
              <a:t>S</a:t>
            </a:r>
            <a:r>
              <a:rPr sz="2400" spc="-15" dirty="0">
                <a:solidFill>
                  <a:srgbClr val="FFFFFF"/>
                </a:solidFill>
                <a:latin typeface="Arial"/>
                <a:cs typeface="Arial"/>
              </a:rPr>
              <a:t>o</a:t>
            </a:r>
            <a:r>
              <a:rPr sz="2400" dirty="0">
                <a:solidFill>
                  <a:srgbClr val="FFFFFF"/>
                </a:solidFill>
                <a:latin typeface="Arial"/>
                <a:cs typeface="Arial"/>
              </a:rPr>
              <a:t>metimes, </a:t>
            </a:r>
            <a:r>
              <a:rPr sz="2400" spc="-5" dirty="0">
                <a:solidFill>
                  <a:srgbClr val="FFFFFF"/>
                </a:solidFill>
                <a:latin typeface="Arial"/>
                <a:cs typeface="Arial"/>
              </a:rPr>
              <a:t>a</a:t>
            </a:r>
            <a:r>
              <a:rPr sz="2400" spc="-15" dirty="0">
                <a:solidFill>
                  <a:srgbClr val="FFFFFF"/>
                </a:solidFill>
                <a:latin typeface="Arial"/>
                <a:cs typeface="Arial"/>
              </a:rPr>
              <a:t>d</a:t>
            </a:r>
            <a:r>
              <a:rPr sz="2400" spc="-5" dirty="0">
                <a:solidFill>
                  <a:srgbClr val="FFFFFF"/>
                </a:solidFill>
                <a:latin typeface="Arial"/>
                <a:cs typeface="Arial"/>
              </a:rPr>
              <a:t>d</a:t>
            </a:r>
            <a:r>
              <a:rPr sz="2400" spc="-15" dirty="0">
                <a:solidFill>
                  <a:srgbClr val="FFFFFF"/>
                </a:solidFill>
                <a:latin typeface="Arial"/>
                <a:cs typeface="Arial"/>
              </a:rPr>
              <a:t>i</a:t>
            </a:r>
            <a:r>
              <a:rPr sz="2400" spc="-5" dirty="0">
                <a:solidFill>
                  <a:srgbClr val="FFFFFF"/>
                </a:solidFill>
                <a:latin typeface="Arial"/>
                <a:cs typeface="Arial"/>
              </a:rPr>
              <a:t>ng</a:t>
            </a:r>
            <a:r>
              <a:rPr sz="2400" spc="40" dirty="0">
                <a:solidFill>
                  <a:srgbClr val="FFFFFF"/>
                </a:solidFill>
                <a:latin typeface="Arial"/>
                <a:cs typeface="Arial"/>
              </a:rPr>
              <a:t> </a:t>
            </a:r>
            <a:r>
              <a:rPr sz="2400" b="1" spc="-5" dirty="0">
                <a:solidFill>
                  <a:srgbClr val="FFFFFF"/>
                </a:solidFill>
                <a:latin typeface="Arial"/>
                <a:cs typeface="Arial"/>
              </a:rPr>
              <a:t>tran</a:t>
            </a:r>
            <a:r>
              <a:rPr sz="2400" b="1" spc="-15" dirty="0">
                <a:solidFill>
                  <a:srgbClr val="FFFFFF"/>
                </a:solidFill>
                <a:latin typeface="Arial"/>
                <a:cs typeface="Arial"/>
              </a:rPr>
              <a:t>s</a:t>
            </a:r>
            <a:r>
              <a:rPr sz="2400" b="1" dirty="0">
                <a:solidFill>
                  <a:srgbClr val="FFFFFF"/>
                </a:solidFill>
                <a:latin typeface="Arial"/>
                <a:cs typeface="Arial"/>
              </a:rPr>
              <a:t>i</a:t>
            </a:r>
            <a:r>
              <a:rPr sz="2400" b="1" spc="5" dirty="0">
                <a:solidFill>
                  <a:srgbClr val="FFFFFF"/>
                </a:solidFill>
                <a:latin typeface="Arial"/>
                <a:cs typeface="Arial"/>
              </a:rPr>
              <a:t>t</a:t>
            </a:r>
            <a:r>
              <a:rPr sz="2400" b="1" dirty="0">
                <a:solidFill>
                  <a:srgbClr val="FFFFFF"/>
                </a:solidFill>
                <a:latin typeface="Arial"/>
                <a:cs typeface="Arial"/>
              </a:rPr>
              <a:t>iona</a:t>
            </a:r>
            <a:r>
              <a:rPr sz="2400" spc="-5" dirty="0">
                <a:solidFill>
                  <a:srgbClr val="FFFFFF"/>
                </a:solidFill>
                <a:latin typeface="Arial"/>
                <a:cs typeface="Arial"/>
              </a:rPr>
              <a:t>l</a:t>
            </a:r>
            <a:r>
              <a:rPr sz="2400" spc="-25" dirty="0">
                <a:solidFill>
                  <a:srgbClr val="FFFFFF"/>
                </a:solidFill>
                <a:latin typeface="Arial"/>
                <a:cs typeface="Arial"/>
              </a:rPr>
              <a:t> </a:t>
            </a:r>
            <a:r>
              <a:rPr sz="2400" spc="-5" dirty="0">
                <a:solidFill>
                  <a:srgbClr val="FFFFFF"/>
                </a:solidFill>
                <a:latin typeface="Arial"/>
                <a:cs typeface="Arial"/>
              </a:rPr>
              <a:t>or</a:t>
            </a:r>
            <a:r>
              <a:rPr sz="2400" spc="5" dirty="0">
                <a:solidFill>
                  <a:srgbClr val="FFFFFF"/>
                </a:solidFill>
                <a:latin typeface="Arial"/>
                <a:cs typeface="Arial"/>
              </a:rPr>
              <a:t> </a:t>
            </a:r>
            <a:r>
              <a:rPr sz="2400" b="1" dirty="0">
                <a:solidFill>
                  <a:srgbClr val="FFFFFF"/>
                </a:solidFill>
                <a:latin typeface="Arial"/>
                <a:cs typeface="Arial"/>
              </a:rPr>
              <a:t>introdu</a:t>
            </a:r>
            <a:r>
              <a:rPr sz="2400" b="1" spc="-10" dirty="0">
                <a:solidFill>
                  <a:srgbClr val="FFFFFF"/>
                </a:solidFill>
                <a:latin typeface="Arial"/>
                <a:cs typeface="Arial"/>
              </a:rPr>
              <a:t>c</a:t>
            </a:r>
            <a:r>
              <a:rPr sz="2400" b="1" spc="-5" dirty="0">
                <a:solidFill>
                  <a:srgbClr val="FFFFFF"/>
                </a:solidFill>
                <a:latin typeface="Arial"/>
                <a:cs typeface="Arial"/>
              </a:rPr>
              <a:t>tory</a:t>
            </a:r>
            <a:r>
              <a:rPr sz="2400" b="1" spc="-30" dirty="0">
                <a:solidFill>
                  <a:srgbClr val="FFFFFF"/>
                </a:solidFill>
                <a:latin typeface="Arial"/>
                <a:cs typeface="Arial"/>
              </a:rPr>
              <a:t> </a:t>
            </a:r>
            <a:r>
              <a:rPr sz="2400" b="1" spc="-5" dirty="0">
                <a:solidFill>
                  <a:srgbClr val="FFFFFF"/>
                </a:solidFill>
                <a:latin typeface="Arial"/>
                <a:cs typeface="Arial"/>
              </a:rPr>
              <a:t>phrases	</a:t>
            </a:r>
            <a:r>
              <a:rPr sz="1200" spc="-5" dirty="0">
                <a:solidFill>
                  <a:srgbClr val="FFFFFF"/>
                </a:solidFill>
                <a:latin typeface="Arial"/>
                <a:cs typeface="Arial"/>
              </a:rPr>
              <a:t>15</a:t>
            </a:r>
            <a:endParaRPr sz="1200">
              <a:latin typeface="Arial"/>
              <a:cs typeface="Arial"/>
            </a:endParaRPr>
          </a:p>
          <a:p>
            <a:pPr marL="12700">
              <a:lnSpc>
                <a:spcPts val="2875"/>
              </a:lnSpc>
            </a:pPr>
            <a:r>
              <a:rPr sz="2400" spc="-5" dirty="0">
                <a:solidFill>
                  <a:srgbClr val="FFFFFF"/>
                </a:solidFill>
                <a:latin typeface="Arial"/>
                <a:cs typeface="Arial"/>
              </a:rPr>
              <a:t>like:</a:t>
            </a:r>
            <a:endParaRPr sz="2400">
              <a:latin typeface="Arial"/>
              <a:cs typeface="Arial"/>
            </a:endParaRPr>
          </a:p>
          <a:p>
            <a:pPr marL="12700" marR="393700">
              <a:lnSpc>
                <a:spcPct val="100000"/>
              </a:lnSpc>
              <a:spcBef>
                <a:spcPts val="575"/>
              </a:spcBef>
            </a:pPr>
            <a:r>
              <a:rPr sz="2400" b="1" dirty="0">
                <a:solidFill>
                  <a:srgbClr val="FFFFFF"/>
                </a:solidFill>
                <a:latin typeface="Arial"/>
                <a:cs typeface="Arial"/>
              </a:rPr>
              <a:t>for </a:t>
            </a:r>
            <a:r>
              <a:rPr sz="2400" b="1" spc="-5" dirty="0">
                <a:solidFill>
                  <a:srgbClr val="FFFFFF"/>
                </a:solidFill>
                <a:latin typeface="Arial"/>
                <a:cs typeface="Arial"/>
              </a:rPr>
              <a:t>example, </a:t>
            </a:r>
            <a:r>
              <a:rPr sz="2400" b="1" dirty="0">
                <a:solidFill>
                  <a:srgbClr val="FFFFFF"/>
                </a:solidFill>
                <a:latin typeface="Arial"/>
                <a:cs typeface="Arial"/>
              </a:rPr>
              <a:t>for instance, first, </a:t>
            </a:r>
            <a:r>
              <a:rPr sz="2400" b="1" spc="-5" dirty="0">
                <a:solidFill>
                  <a:srgbClr val="FFFFFF"/>
                </a:solidFill>
                <a:latin typeface="Arial"/>
                <a:cs typeface="Arial"/>
              </a:rPr>
              <a:t>second</a:t>
            </a:r>
            <a:r>
              <a:rPr sz="2400" spc="-5" dirty="0">
                <a:solidFill>
                  <a:srgbClr val="FFFFFF"/>
                </a:solidFill>
                <a:latin typeface="Arial"/>
                <a:cs typeface="Arial"/>
              </a:rPr>
              <a:t>, or </a:t>
            </a:r>
            <a:r>
              <a:rPr sz="2400" b="1" dirty="0">
                <a:solidFill>
                  <a:srgbClr val="FFFFFF"/>
                </a:solidFill>
                <a:latin typeface="Arial"/>
                <a:cs typeface="Arial"/>
              </a:rPr>
              <a:t>last </a:t>
            </a:r>
            <a:r>
              <a:rPr sz="2400" spc="-5" dirty="0">
                <a:solidFill>
                  <a:srgbClr val="FFFFFF"/>
                </a:solidFill>
                <a:latin typeface="Arial"/>
                <a:cs typeface="Arial"/>
              </a:rPr>
              <a:t>can help  guide </a:t>
            </a:r>
            <a:r>
              <a:rPr sz="2400" dirty="0">
                <a:solidFill>
                  <a:srgbClr val="FFFFFF"/>
                </a:solidFill>
                <a:latin typeface="Arial"/>
                <a:cs typeface="Arial"/>
              </a:rPr>
              <a:t>the</a:t>
            </a:r>
            <a:r>
              <a:rPr sz="2400" spc="5" dirty="0">
                <a:solidFill>
                  <a:srgbClr val="FFFFFF"/>
                </a:solidFill>
                <a:latin typeface="Arial"/>
                <a:cs typeface="Arial"/>
              </a:rPr>
              <a:t> </a:t>
            </a:r>
            <a:r>
              <a:rPr sz="2400" spc="-20" dirty="0">
                <a:solidFill>
                  <a:srgbClr val="FFFFFF"/>
                </a:solidFill>
                <a:latin typeface="Arial"/>
                <a:cs typeface="Arial"/>
              </a:rPr>
              <a:t>reader.</a:t>
            </a:r>
            <a:endParaRPr sz="2400">
              <a:latin typeface="Arial"/>
              <a:cs typeface="Arial"/>
            </a:endParaRPr>
          </a:p>
        </p:txBody>
      </p:sp>
      <p:sp>
        <p:nvSpPr>
          <p:cNvPr id="3" name="object 3"/>
          <p:cNvSpPr txBox="1">
            <a:spLocks noGrp="1"/>
          </p:cNvSpPr>
          <p:nvPr>
            <p:ph type="ftr" sz="quarter" idx="5"/>
          </p:nvPr>
        </p:nvSpPr>
        <p:spPr>
          <a:prstGeom prst="rect">
            <a:avLst/>
          </a:prstGeom>
        </p:spPr>
        <p:txBody>
          <a:bodyPr vert="horz" wrap="square" lIns="0" tIns="0" rIns="0" bIns="0" rtlCol="0">
            <a:spAutoFit/>
          </a:bodyPr>
          <a:lstStyle/>
          <a:p>
            <a:pPr marL="12700">
              <a:lnSpc>
                <a:spcPct val="100000"/>
              </a:lnSpc>
            </a:pPr>
            <a:r>
              <a:rPr spc="-10" dirty="0"/>
              <a:t>1/31/2019</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604631" y="864870"/>
            <a:ext cx="196215" cy="208279"/>
          </a:xfrm>
          <a:prstGeom prst="rect">
            <a:avLst/>
          </a:prstGeom>
        </p:spPr>
        <p:txBody>
          <a:bodyPr vert="horz" wrap="square" lIns="0" tIns="12700" rIns="0" bIns="0" rtlCol="0">
            <a:spAutoFit/>
          </a:bodyPr>
          <a:lstStyle/>
          <a:p>
            <a:pPr marL="12700">
              <a:lnSpc>
                <a:spcPct val="100000"/>
              </a:lnSpc>
              <a:spcBef>
                <a:spcPts val="100"/>
              </a:spcBef>
            </a:pPr>
            <a:r>
              <a:rPr sz="1200" spc="-5" dirty="0">
                <a:solidFill>
                  <a:srgbClr val="FFFFFF"/>
                </a:solidFill>
                <a:latin typeface="Arial"/>
                <a:cs typeface="Arial"/>
              </a:rPr>
              <a:t>16</a:t>
            </a:r>
            <a:endParaRPr sz="1200">
              <a:latin typeface="Arial"/>
              <a:cs typeface="Arial"/>
            </a:endParaRPr>
          </a:p>
        </p:txBody>
      </p:sp>
      <p:sp>
        <p:nvSpPr>
          <p:cNvPr id="5" name="object 5"/>
          <p:cNvSpPr txBox="1">
            <a:spLocks noGrp="1"/>
          </p:cNvSpPr>
          <p:nvPr>
            <p:ph type="ftr" sz="quarter" idx="5"/>
          </p:nvPr>
        </p:nvSpPr>
        <p:spPr>
          <a:prstGeom prst="rect">
            <a:avLst/>
          </a:prstGeom>
        </p:spPr>
        <p:txBody>
          <a:bodyPr vert="horz" wrap="square" lIns="0" tIns="0" rIns="0" bIns="0" rtlCol="0">
            <a:spAutoFit/>
          </a:bodyPr>
          <a:lstStyle/>
          <a:p>
            <a:pPr marL="12700">
              <a:lnSpc>
                <a:spcPct val="100000"/>
              </a:lnSpc>
            </a:pPr>
            <a:r>
              <a:rPr spc="-10" dirty="0"/>
              <a:t>1/31/2019</a:t>
            </a:r>
          </a:p>
        </p:txBody>
      </p:sp>
      <p:sp>
        <p:nvSpPr>
          <p:cNvPr id="3" name="object 3"/>
          <p:cNvSpPr txBox="1">
            <a:spLocks noGrp="1"/>
          </p:cNvSpPr>
          <p:nvPr>
            <p:ph type="title"/>
          </p:nvPr>
        </p:nvSpPr>
        <p:spPr>
          <a:xfrm>
            <a:off x="514604" y="557529"/>
            <a:ext cx="6472555" cy="452120"/>
          </a:xfrm>
          <a:prstGeom prst="rect">
            <a:avLst/>
          </a:prstGeom>
        </p:spPr>
        <p:txBody>
          <a:bodyPr vert="horz" wrap="square" lIns="0" tIns="12065" rIns="0" bIns="0" rtlCol="0">
            <a:spAutoFit/>
          </a:bodyPr>
          <a:lstStyle/>
          <a:p>
            <a:pPr marL="12700">
              <a:lnSpc>
                <a:spcPct val="100000"/>
              </a:lnSpc>
              <a:spcBef>
                <a:spcPts val="95"/>
              </a:spcBef>
            </a:pPr>
            <a:r>
              <a:rPr sz="2800" b="1" spc="-5" dirty="0">
                <a:solidFill>
                  <a:srgbClr val="528592"/>
                </a:solidFill>
                <a:latin typeface="Arial"/>
                <a:cs typeface="Arial"/>
              </a:rPr>
              <a:t>Step 4: Give </a:t>
            </a:r>
            <a:r>
              <a:rPr sz="2800" b="1" spc="-60" dirty="0">
                <a:solidFill>
                  <a:srgbClr val="528592"/>
                </a:solidFill>
                <a:latin typeface="Arial"/>
                <a:cs typeface="Arial"/>
              </a:rPr>
              <a:t>Your </a:t>
            </a:r>
            <a:r>
              <a:rPr sz="2800" b="1" spc="-5" dirty="0">
                <a:solidFill>
                  <a:srgbClr val="528592"/>
                </a:solidFill>
                <a:latin typeface="Arial"/>
                <a:cs typeface="Arial"/>
              </a:rPr>
              <a:t>Paragraph</a:t>
            </a:r>
            <a:r>
              <a:rPr sz="2800" b="1" spc="50" dirty="0">
                <a:solidFill>
                  <a:srgbClr val="528592"/>
                </a:solidFill>
                <a:latin typeface="Arial"/>
                <a:cs typeface="Arial"/>
              </a:rPr>
              <a:t> </a:t>
            </a:r>
            <a:r>
              <a:rPr sz="2800" b="1" spc="-5" dirty="0">
                <a:solidFill>
                  <a:srgbClr val="528592"/>
                </a:solidFill>
                <a:latin typeface="Arial"/>
                <a:cs typeface="Arial"/>
              </a:rPr>
              <a:t>Meaning:</a:t>
            </a:r>
            <a:endParaRPr sz="2800">
              <a:latin typeface="Arial"/>
              <a:cs typeface="Arial"/>
            </a:endParaRPr>
          </a:p>
        </p:txBody>
      </p:sp>
      <p:sp>
        <p:nvSpPr>
          <p:cNvPr id="4" name="object 4"/>
          <p:cNvSpPr txBox="1"/>
          <p:nvPr/>
        </p:nvSpPr>
        <p:spPr>
          <a:xfrm>
            <a:off x="514604" y="1412494"/>
            <a:ext cx="7386320" cy="2477135"/>
          </a:xfrm>
          <a:prstGeom prst="rect">
            <a:avLst/>
          </a:prstGeom>
        </p:spPr>
        <p:txBody>
          <a:bodyPr vert="horz" wrap="square" lIns="0" tIns="13335" rIns="0" bIns="0" rtlCol="0">
            <a:spAutoFit/>
          </a:bodyPr>
          <a:lstStyle/>
          <a:p>
            <a:pPr marL="12700" marR="5080" indent="55880">
              <a:lnSpc>
                <a:spcPct val="100000"/>
              </a:lnSpc>
              <a:spcBef>
                <a:spcPts val="105"/>
              </a:spcBef>
            </a:pPr>
            <a:r>
              <a:rPr sz="2000" spc="-5" dirty="0">
                <a:solidFill>
                  <a:srgbClr val="FFFFFF"/>
                </a:solidFill>
                <a:latin typeface="Arial"/>
                <a:cs typeface="Arial"/>
              </a:rPr>
              <a:t>After </a:t>
            </a:r>
            <a:r>
              <a:rPr sz="2000" dirty="0">
                <a:solidFill>
                  <a:srgbClr val="FFFFFF"/>
                </a:solidFill>
                <a:latin typeface="Arial"/>
                <a:cs typeface="Arial"/>
              </a:rPr>
              <a:t>you have given the reader enough information to see and  understand your point, you need to explain why this information</a:t>
            </a:r>
            <a:r>
              <a:rPr sz="2000" spc="-215" dirty="0">
                <a:solidFill>
                  <a:srgbClr val="FFFFFF"/>
                </a:solidFill>
                <a:latin typeface="Arial"/>
                <a:cs typeface="Arial"/>
              </a:rPr>
              <a:t> </a:t>
            </a:r>
            <a:r>
              <a:rPr sz="2000" dirty="0">
                <a:solidFill>
                  <a:srgbClr val="FFFFFF"/>
                </a:solidFill>
                <a:latin typeface="Arial"/>
                <a:cs typeface="Arial"/>
              </a:rPr>
              <a:t>is  relevant, meaningful, or</a:t>
            </a:r>
            <a:r>
              <a:rPr sz="2000" spc="-95" dirty="0">
                <a:solidFill>
                  <a:srgbClr val="FFFFFF"/>
                </a:solidFill>
                <a:latin typeface="Arial"/>
                <a:cs typeface="Arial"/>
              </a:rPr>
              <a:t> </a:t>
            </a:r>
            <a:r>
              <a:rPr sz="2000" dirty="0">
                <a:solidFill>
                  <a:srgbClr val="FFFFFF"/>
                </a:solidFill>
                <a:latin typeface="Arial"/>
                <a:cs typeface="Arial"/>
              </a:rPr>
              <a:t>interesting.</a:t>
            </a:r>
            <a:endParaRPr sz="2000">
              <a:latin typeface="Arial"/>
              <a:cs typeface="Arial"/>
            </a:endParaRPr>
          </a:p>
          <a:p>
            <a:pPr marL="82550">
              <a:lnSpc>
                <a:spcPct val="100000"/>
              </a:lnSpc>
              <a:spcBef>
                <a:spcPts val="575"/>
              </a:spcBef>
            </a:pPr>
            <a:r>
              <a:rPr sz="2400" b="1" spc="-5" dirty="0">
                <a:solidFill>
                  <a:srgbClr val="528592"/>
                </a:solidFill>
                <a:latin typeface="Arial"/>
                <a:cs typeface="Arial"/>
              </a:rPr>
              <a:t>Ask</a:t>
            </a:r>
            <a:r>
              <a:rPr sz="2400" b="1" spc="5" dirty="0">
                <a:solidFill>
                  <a:srgbClr val="528592"/>
                </a:solidFill>
                <a:latin typeface="Arial"/>
                <a:cs typeface="Arial"/>
              </a:rPr>
              <a:t> </a:t>
            </a:r>
            <a:r>
              <a:rPr sz="2400" b="1" spc="-5" dirty="0">
                <a:solidFill>
                  <a:srgbClr val="528592"/>
                </a:solidFill>
                <a:latin typeface="Arial"/>
                <a:cs typeface="Arial"/>
              </a:rPr>
              <a:t>yourself:</a:t>
            </a:r>
            <a:endParaRPr sz="2400">
              <a:latin typeface="Arial"/>
              <a:cs typeface="Arial"/>
            </a:endParaRPr>
          </a:p>
          <a:p>
            <a:pPr marL="241300" indent="-159385">
              <a:lnSpc>
                <a:spcPct val="100000"/>
              </a:lnSpc>
              <a:spcBef>
                <a:spcPts val="480"/>
              </a:spcBef>
              <a:buChar char="•"/>
              <a:tabLst>
                <a:tab pos="241935" algn="l"/>
              </a:tabLst>
            </a:pPr>
            <a:r>
              <a:rPr sz="2000" dirty="0">
                <a:solidFill>
                  <a:srgbClr val="FFFFFF"/>
                </a:solidFill>
                <a:latin typeface="Arial"/>
                <a:cs typeface="Arial"/>
              </a:rPr>
              <a:t>What </a:t>
            </a:r>
            <a:r>
              <a:rPr sz="2000" spc="-5" dirty="0">
                <a:solidFill>
                  <a:srgbClr val="FFFFFF"/>
                </a:solidFill>
                <a:latin typeface="Arial"/>
                <a:cs typeface="Arial"/>
              </a:rPr>
              <a:t>does </a:t>
            </a:r>
            <a:r>
              <a:rPr sz="2000" dirty="0">
                <a:solidFill>
                  <a:srgbClr val="FFFFFF"/>
                </a:solidFill>
                <a:latin typeface="Arial"/>
                <a:cs typeface="Arial"/>
              </a:rPr>
              <a:t>the </a:t>
            </a:r>
            <a:r>
              <a:rPr sz="2000" spc="-5" dirty="0">
                <a:solidFill>
                  <a:srgbClr val="FFFFFF"/>
                </a:solidFill>
                <a:latin typeface="Arial"/>
                <a:cs typeface="Arial"/>
              </a:rPr>
              <a:t>provided information</a:t>
            </a:r>
            <a:r>
              <a:rPr sz="2000" spc="-120" dirty="0">
                <a:solidFill>
                  <a:srgbClr val="FFFFFF"/>
                </a:solidFill>
                <a:latin typeface="Arial"/>
                <a:cs typeface="Arial"/>
              </a:rPr>
              <a:t> </a:t>
            </a:r>
            <a:r>
              <a:rPr sz="2000" dirty="0">
                <a:solidFill>
                  <a:srgbClr val="FFFFFF"/>
                </a:solidFill>
                <a:latin typeface="Arial"/>
                <a:cs typeface="Arial"/>
              </a:rPr>
              <a:t>mean?</a:t>
            </a:r>
            <a:endParaRPr sz="2000">
              <a:latin typeface="Arial"/>
              <a:cs typeface="Arial"/>
            </a:endParaRPr>
          </a:p>
          <a:p>
            <a:pPr marL="241300" indent="-159385">
              <a:lnSpc>
                <a:spcPct val="100000"/>
              </a:lnSpc>
              <a:spcBef>
                <a:spcPts val="480"/>
              </a:spcBef>
              <a:buChar char="•"/>
              <a:tabLst>
                <a:tab pos="241935" algn="l"/>
              </a:tabLst>
            </a:pPr>
            <a:r>
              <a:rPr sz="2000" dirty="0">
                <a:solidFill>
                  <a:srgbClr val="FFFFFF"/>
                </a:solidFill>
                <a:latin typeface="Arial"/>
                <a:cs typeface="Arial"/>
              </a:rPr>
              <a:t>How </a:t>
            </a:r>
            <a:r>
              <a:rPr sz="2000" spc="-5" dirty="0">
                <a:solidFill>
                  <a:srgbClr val="FFFFFF"/>
                </a:solidFill>
                <a:latin typeface="Arial"/>
                <a:cs typeface="Arial"/>
              </a:rPr>
              <a:t>does it </a:t>
            </a:r>
            <a:r>
              <a:rPr sz="2000" dirty="0">
                <a:solidFill>
                  <a:srgbClr val="FFFFFF"/>
                </a:solidFill>
                <a:latin typeface="Arial"/>
                <a:cs typeface="Arial"/>
              </a:rPr>
              <a:t>relate to your </a:t>
            </a:r>
            <a:r>
              <a:rPr sz="2000" spc="-5" dirty="0">
                <a:solidFill>
                  <a:srgbClr val="FFFFFF"/>
                </a:solidFill>
                <a:latin typeface="Arial"/>
                <a:cs typeface="Arial"/>
              </a:rPr>
              <a:t>overall point,</a:t>
            </a:r>
            <a:r>
              <a:rPr sz="2000" spc="-120" dirty="0">
                <a:solidFill>
                  <a:srgbClr val="FFFFFF"/>
                </a:solidFill>
                <a:latin typeface="Arial"/>
                <a:cs typeface="Arial"/>
              </a:rPr>
              <a:t> </a:t>
            </a:r>
            <a:r>
              <a:rPr sz="2000" spc="-5" dirty="0">
                <a:solidFill>
                  <a:srgbClr val="FFFFFF"/>
                </a:solidFill>
                <a:latin typeface="Arial"/>
                <a:cs typeface="Arial"/>
              </a:rPr>
              <a:t>argument?</a:t>
            </a:r>
            <a:endParaRPr sz="2000">
              <a:latin typeface="Arial"/>
              <a:cs typeface="Arial"/>
            </a:endParaRPr>
          </a:p>
          <a:p>
            <a:pPr marL="241935" indent="-160020">
              <a:lnSpc>
                <a:spcPct val="100000"/>
              </a:lnSpc>
              <a:spcBef>
                <a:spcPts val="480"/>
              </a:spcBef>
              <a:buChar char="•"/>
              <a:tabLst>
                <a:tab pos="242570" algn="l"/>
              </a:tabLst>
            </a:pPr>
            <a:r>
              <a:rPr sz="2000" dirty="0">
                <a:solidFill>
                  <a:srgbClr val="FFFFFF"/>
                </a:solidFill>
                <a:latin typeface="Arial"/>
                <a:cs typeface="Arial"/>
              </a:rPr>
              <a:t>Why </a:t>
            </a:r>
            <a:r>
              <a:rPr sz="2000" spc="-5" dirty="0">
                <a:solidFill>
                  <a:srgbClr val="FFFFFF"/>
                </a:solidFill>
                <a:latin typeface="Arial"/>
                <a:cs typeface="Arial"/>
              </a:rPr>
              <a:t>is this information</a:t>
            </a:r>
            <a:r>
              <a:rPr sz="2000" spc="-65" dirty="0">
                <a:solidFill>
                  <a:srgbClr val="FFFFFF"/>
                </a:solidFill>
                <a:latin typeface="Arial"/>
                <a:cs typeface="Arial"/>
              </a:rPr>
              <a:t> </a:t>
            </a:r>
            <a:r>
              <a:rPr sz="2000" spc="-5" dirty="0">
                <a:solidFill>
                  <a:srgbClr val="FFFFFF"/>
                </a:solidFill>
                <a:latin typeface="Arial"/>
                <a:cs typeface="Arial"/>
              </a:rPr>
              <a:t>important/significant/meaningful?</a:t>
            </a:r>
            <a:endParaRPr sz="2000">
              <a:latin typeface="Arial"/>
              <a:cs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604631" y="864870"/>
            <a:ext cx="196215" cy="208279"/>
          </a:xfrm>
          <a:prstGeom prst="rect">
            <a:avLst/>
          </a:prstGeom>
        </p:spPr>
        <p:txBody>
          <a:bodyPr vert="horz" wrap="square" lIns="0" tIns="12700" rIns="0" bIns="0" rtlCol="0">
            <a:spAutoFit/>
          </a:bodyPr>
          <a:lstStyle/>
          <a:p>
            <a:pPr marL="12700">
              <a:lnSpc>
                <a:spcPct val="100000"/>
              </a:lnSpc>
              <a:spcBef>
                <a:spcPts val="100"/>
              </a:spcBef>
            </a:pPr>
            <a:r>
              <a:rPr sz="1200" spc="-5" dirty="0">
                <a:solidFill>
                  <a:srgbClr val="FFFFFF"/>
                </a:solidFill>
                <a:latin typeface="Arial"/>
                <a:cs typeface="Arial"/>
              </a:rPr>
              <a:t>17</a:t>
            </a:r>
            <a:endParaRPr sz="1200">
              <a:latin typeface="Arial"/>
              <a:cs typeface="Arial"/>
            </a:endParaRPr>
          </a:p>
        </p:txBody>
      </p:sp>
      <p:sp>
        <p:nvSpPr>
          <p:cNvPr id="5" name="object 5"/>
          <p:cNvSpPr txBox="1">
            <a:spLocks noGrp="1"/>
          </p:cNvSpPr>
          <p:nvPr>
            <p:ph type="ftr" sz="quarter" idx="5"/>
          </p:nvPr>
        </p:nvSpPr>
        <p:spPr>
          <a:prstGeom prst="rect">
            <a:avLst/>
          </a:prstGeom>
        </p:spPr>
        <p:txBody>
          <a:bodyPr vert="horz" wrap="square" lIns="0" tIns="0" rIns="0" bIns="0" rtlCol="0">
            <a:spAutoFit/>
          </a:bodyPr>
          <a:lstStyle/>
          <a:p>
            <a:pPr marL="12700">
              <a:lnSpc>
                <a:spcPct val="100000"/>
              </a:lnSpc>
            </a:pPr>
            <a:r>
              <a:rPr spc="-10" dirty="0"/>
              <a:t>1/31/2019</a:t>
            </a:r>
          </a:p>
        </p:txBody>
      </p:sp>
      <p:sp>
        <p:nvSpPr>
          <p:cNvPr id="3" name="object 3"/>
          <p:cNvSpPr txBox="1">
            <a:spLocks noGrp="1"/>
          </p:cNvSpPr>
          <p:nvPr>
            <p:ph type="title"/>
          </p:nvPr>
        </p:nvSpPr>
        <p:spPr>
          <a:xfrm>
            <a:off x="514604" y="709929"/>
            <a:ext cx="3046095" cy="452120"/>
          </a:xfrm>
          <a:prstGeom prst="rect">
            <a:avLst/>
          </a:prstGeom>
        </p:spPr>
        <p:txBody>
          <a:bodyPr vert="horz" wrap="square" lIns="0" tIns="12065" rIns="0" bIns="0" rtlCol="0">
            <a:spAutoFit/>
          </a:bodyPr>
          <a:lstStyle/>
          <a:p>
            <a:pPr marL="12700">
              <a:lnSpc>
                <a:spcPct val="100000"/>
              </a:lnSpc>
              <a:spcBef>
                <a:spcPts val="95"/>
              </a:spcBef>
            </a:pPr>
            <a:r>
              <a:rPr sz="2800" b="1" spc="-5" dirty="0">
                <a:solidFill>
                  <a:srgbClr val="528592"/>
                </a:solidFill>
                <a:latin typeface="Arial"/>
                <a:cs typeface="Arial"/>
              </a:rPr>
              <a:t>Step 5:</a:t>
            </a:r>
            <a:r>
              <a:rPr sz="2800" b="1" spc="-45" dirty="0">
                <a:solidFill>
                  <a:srgbClr val="528592"/>
                </a:solidFill>
                <a:latin typeface="Arial"/>
                <a:cs typeface="Arial"/>
              </a:rPr>
              <a:t> </a:t>
            </a:r>
            <a:r>
              <a:rPr sz="2800" b="1" spc="-5" dirty="0">
                <a:solidFill>
                  <a:srgbClr val="528592"/>
                </a:solidFill>
                <a:latin typeface="Arial"/>
                <a:cs typeface="Arial"/>
              </a:rPr>
              <a:t>Conclude:</a:t>
            </a:r>
            <a:endParaRPr sz="2800">
              <a:latin typeface="Arial"/>
              <a:cs typeface="Arial"/>
            </a:endParaRPr>
          </a:p>
        </p:txBody>
      </p:sp>
      <p:sp>
        <p:nvSpPr>
          <p:cNvPr id="4" name="object 4"/>
          <p:cNvSpPr txBox="1"/>
          <p:nvPr/>
        </p:nvSpPr>
        <p:spPr>
          <a:xfrm>
            <a:off x="514604" y="1564894"/>
            <a:ext cx="7789545" cy="3928745"/>
          </a:xfrm>
          <a:prstGeom prst="rect">
            <a:avLst/>
          </a:prstGeom>
        </p:spPr>
        <p:txBody>
          <a:bodyPr vert="horz" wrap="square" lIns="0" tIns="13335" rIns="0" bIns="0" rtlCol="0">
            <a:spAutoFit/>
          </a:bodyPr>
          <a:lstStyle/>
          <a:p>
            <a:pPr marL="12700" marR="5080" indent="55880" algn="just">
              <a:lnSpc>
                <a:spcPct val="100000"/>
              </a:lnSpc>
              <a:spcBef>
                <a:spcPts val="105"/>
              </a:spcBef>
            </a:pPr>
            <a:r>
              <a:rPr sz="2000" spc="-5" dirty="0">
                <a:solidFill>
                  <a:srgbClr val="FFFFFF"/>
                </a:solidFill>
                <a:latin typeface="Arial"/>
                <a:cs typeface="Arial"/>
              </a:rPr>
              <a:t>After illustrating your point </a:t>
            </a:r>
            <a:r>
              <a:rPr sz="2000" dirty="0">
                <a:solidFill>
                  <a:srgbClr val="FFFFFF"/>
                </a:solidFill>
                <a:latin typeface="Arial"/>
                <a:cs typeface="Arial"/>
              </a:rPr>
              <a:t>with </a:t>
            </a:r>
            <a:r>
              <a:rPr sz="2000" spc="-5" dirty="0">
                <a:solidFill>
                  <a:srgbClr val="FFFFFF"/>
                </a:solidFill>
                <a:latin typeface="Arial"/>
                <a:cs typeface="Arial"/>
              </a:rPr>
              <a:t>relevant information, add </a:t>
            </a:r>
            <a:r>
              <a:rPr sz="2000" dirty="0">
                <a:solidFill>
                  <a:srgbClr val="FFFFFF"/>
                </a:solidFill>
                <a:latin typeface="Arial"/>
                <a:cs typeface="Arial"/>
              </a:rPr>
              <a:t>a  concluding sentence. Concluding </a:t>
            </a:r>
            <a:r>
              <a:rPr sz="2000" spc="-5" dirty="0">
                <a:solidFill>
                  <a:srgbClr val="FFFFFF"/>
                </a:solidFill>
                <a:latin typeface="Arial"/>
                <a:cs typeface="Arial"/>
              </a:rPr>
              <a:t>sentences </a:t>
            </a:r>
            <a:r>
              <a:rPr sz="2000" dirty="0">
                <a:solidFill>
                  <a:srgbClr val="FFFFFF"/>
                </a:solidFill>
                <a:latin typeface="Arial"/>
                <a:cs typeface="Arial"/>
              </a:rPr>
              <a:t>link </a:t>
            </a:r>
            <a:r>
              <a:rPr sz="2000" spc="-5" dirty="0">
                <a:solidFill>
                  <a:srgbClr val="FFFFFF"/>
                </a:solidFill>
                <a:latin typeface="Arial"/>
                <a:cs typeface="Arial"/>
              </a:rPr>
              <a:t>one paragraph </a:t>
            </a:r>
            <a:r>
              <a:rPr sz="2000" spc="-10" dirty="0">
                <a:solidFill>
                  <a:srgbClr val="FFFFFF"/>
                </a:solidFill>
                <a:latin typeface="Arial"/>
                <a:cs typeface="Arial"/>
              </a:rPr>
              <a:t>to  </a:t>
            </a:r>
            <a:r>
              <a:rPr sz="2000" dirty="0">
                <a:solidFill>
                  <a:srgbClr val="FFFFFF"/>
                </a:solidFill>
                <a:latin typeface="Arial"/>
                <a:cs typeface="Arial"/>
              </a:rPr>
              <a:t>the next </a:t>
            </a:r>
            <a:r>
              <a:rPr sz="2000" spc="-5" dirty="0">
                <a:solidFill>
                  <a:srgbClr val="FFFFFF"/>
                </a:solidFill>
                <a:latin typeface="Arial"/>
                <a:cs typeface="Arial"/>
              </a:rPr>
              <a:t>and </a:t>
            </a:r>
            <a:r>
              <a:rPr sz="2000" dirty="0">
                <a:solidFill>
                  <a:srgbClr val="FFFFFF"/>
                </a:solidFill>
                <a:latin typeface="Arial"/>
                <a:cs typeface="Arial"/>
              </a:rPr>
              <a:t>provide </a:t>
            </a:r>
            <a:r>
              <a:rPr sz="2000" spc="-5" dirty="0">
                <a:solidFill>
                  <a:srgbClr val="FFFFFF"/>
                </a:solidFill>
                <a:latin typeface="Arial"/>
                <a:cs typeface="Arial"/>
              </a:rPr>
              <a:t>another </a:t>
            </a:r>
            <a:r>
              <a:rPr sz="2000" dirty="0">
                <a:solidFill>
                  <a:srgbClr val="FFFFFF"/>
                </a:solidFill>
                <a:latin typeface="Arial"/>
                <a:cs typeface="Arial"/>
              </a:rPr>
              <a:t>device </a:t>
            </a:r>
            <a:r>
              <a:rPr sz="2000" spc="-10" dirty="0">
                <a:solidFill>
                  <a:srgbClr val="FFFFFF"/>
                </a:solidFill>
                <a:latin typeface="Arial"/>
                <a:cs typeface="Arial"/>
              </a:rPr>
              <a:t>for </a:t>
            </a:r>
            <a:r>
              <a:rPr sz="2000" dirty="0">
                <a:solidFill>
                  <a:srgbClr val="FFFFFF"/>
                </a:solidFill>
                <a:latin typeface="Arial"/>
                <a:cs typeface="Arial"/>
              </a:rPr>
              <a:t>helping you ensure </a:t>
            </a:r>
            <a:r>
              <a:rPr sz="2000" spc="-5" dirty="0">
                <a:solidFill>
                  <a:srgbClr val="FFFFFF"/>
                </a:solidFill>
                <a:latin typeface="Arial"/>
                <a:cs typeface="Arial"/>
              </a:rPr>
              <a:t>your  paragraph is </a:t>
            </a:r>
            <a:r>
              <a:rPr sz="2000" dirty="0">
                <a:solidFill>
                  <a:srgbClr val="FFFFFF"/>
                </a:solidFill>
                <a:latin typeface="Arial"/>
                <a:cs typeface="Arial"/>
              </a:rPr>
              <a:t>unified. While not all </a:t>
            </a:r>
            <a:r>
              <a:rPr sz="2000" spc="-5" dirty="0">
                <a:solidFill>
                  <a:srgbClr val="FFFFFF"/>
                </a:solidFill>
                <a:latin typeface="Arial"/>
                <a:cs typeface="Arial"/>
              </a:rPr>
              <a:t>paragraphs </a:t>
            </a:r>
            <a:r>
              <a:rPr sz="2000" dirty="0">
                <a:solidFill>
                  <a:srgbClr val="FFFFFF"/>
                </a:solidFill>
                <a:latin typeface="Arial"/>
                <a:cs typeface="Arial"/>
              </a:rPr>
              <a:t>include a concluding  </a:t>
            </a:r>
            <a:r>
              <a:rPr sz="2000" spc="-5" dirty="0">
                <a:solidFill>
                  <a:srgbClr val="FFFFFF"/>
                </a:solidFill>
                <a:latin typeface="Arial"/>
                <a:cs typeface="Arial"/>
              </a:rPr>
              <a:t>sentence, you </a:t>
            </a:r>
            <a:r>
              <a:rPr sz="2000" dirty="0">
                <a:solidFill>
                  <a:srgbClr val="FFFFFF"/>
                </a:solidFill>
                <a:latin typeface="Arial"/>
                <a:cs typeface="Arial"/>
              </a:rPr>
              <a:t>should always </a:t>
            </a:r>
            <a:r>
              <a:rPr sz="2000" spc="-5" dirty="0">
                <a:solidFill>
                  <a:srgbClr val="FFFFFF"/>
                </a:solidFill>
                <a:latin typeface="Arial"/>
                <a:cs typeface="Arial"/>
              </a:rPr>
              <a:t>consider whether one is appropriate.  </a:t>
            </a:r>
            <a:r>
              <a:rPr sz="2000" dirty="0">
                <a:solidFill>
                  <a:srgbClr val="FFFFFF"/>
                </a:solidFill>
                <a:latin typeface="Arial"/>
                <a:cs typeface="Arial"/>
              </a:rPr>
              <a:t>Concluding sentences have two crucial roles </a:t>
            </a:r>
            <a:r>
              <a:rPr sz="2000" spc="-5" dirty="0">
                <a:solidFill>
                  <a:srgbClr val="FFFFFF"/>
                </a:solidFill>
                <a:latin typeface="Arial"/>
                <a:cs typeface="Arial"/>
              </a:rPr>
              <a:t>in </a:t>
            </a:r>
            <a:r>
              <a:rPr sz="2000" dirty="0">
                <a:solidFill>
                  <a:srgbClr val="FFFFFF"/>
                </a:solidFill>
                <a:latin typeface="Arial"/>
                <a:cs typeface="Arial"/>
              </a:rPr>
              <a:t>paragraph</a:t>
            </a:r>
            <a:r>
              <a:rPr sz="2000" spc="-145" dirty="0">
                <a:solidFill>
                  <a:srgbClr val="FFFFFF"/>
                </a:solidFill>
                <a:latin typeface="Arial"/>
                <a:cs typeface="Arial"/>
              </a:rPr>
              <a:t> </a:t>
            </a:r>
            <a:r>
              <a:rPr sz="2000" dirty="0">
                <a:solidFill>
                  <a:srgbClr val="FFFFFF"/>
                </a:solidFill>
                <a:latin typeface="Arial"/>
                <a:cs typeface="Arial"/>
              </a:rPr>
              <a:t>writing:</a:t>
            </a:r>
            <a:endParaRPr sz="2000">
              <a:latin typeface="Arial"/>
              <a:cs typeface="Arial"/>
            </a:endParaRPr>
          </a:p>
          <a:p>
            <a:pPr marL="82550" algn="just">
              <a:lnSpc>
                <a:spcPct val="100000"/>
              </a:lnSpc>
              <a:spcBef>
                <a:spcPts val="480"/>
              </a:spcBef>
            </a:pPr>
            <a:r>
              <a:rPr sz="2000" dirty="0">
                <a:solidFill>
                  <a:srgbClr val="FFFFFF"/>
                </a:solidFill>
                <a:latin typeface="Arial"/>
                <a:cs typeface="Arial"/>
              </a:rPr>
              <a:t>First, they </a:t>
            </a:r>
            <a:r>
              <a:rPr sz="2000" spc="-5" dirty="0">
                <a:solidFill>
                  <a:srgbClr val="FFFFFF"/>
                </a:solidFill>
                <a:latin typeface="Arial"/>
                <a:cs typeface="Arial"/>
              </a:rPr>
              <a:t>draw together </a:t>
            </a:r>
            <a:r>
              <a:rPr sz="2000" dirty="0">
                <a:solidFill>
                  <a:srgbClr val="FFFFFF"/>
                </a:solidFill>
                <a:latin typeface="Arial"/>
                <a:cs typeface="Arial"/>
              </a:rPr>
              <a:t>the </a:t>
            </a:r>
            <a:r>
              <a:rPr sz="2000" spc="-5" dirty="0">
                <a:solidFill>
                  <a:srgbClr val="FFFFFF"/>
                </a:solidFill>
                <a:latin typeface="Arial"/>
                <a:cs typeface="Arial"/>
              </a:rPr>
              <a:t>information you have presented</a:t>
            </a:r>
            <a:r>
              <a:rPr sz="2000" spc="535" dirty="0">
                <a:solidFill>
                  <a:srgbClr val="FFFFFF"/>
                </a:solidFill>
                <a:latin typeface="Arial"/>
                <a:cs typeface="Arial"/>
              </a:rPr>
              <a:t> </a:t>
            </a:r>
            <a:r>
              <a:rPr sz="2000" spc="-10" dirty="0">
                <a:solidFill>
                  <a:srgbClr val="FFFFFF"/>
                </a:solidFill>
                <a:latin typeface="Arial"/>
                <a:cs typeface="Arial"/>
              </a:rPr>
              <a:t>to</a:t>
            </a:r>
            <a:endParaRPr sz="2000">
              <a:latin typeface="Arial"/>
              <a:cs typeface="Arial"/>
            </a:endParaRPr>
          </a:p>
          <a:p>
            <a:pPr marL="12700" algn="just">
              <a:lnSpc>
                <a:spcPct val="100000"/>
              </a:lnSpc>
            </a:pPr>
            <a:r>
              <a:rPr sz="2000" dirty="0">
                <a:solidFill>
                  <a:srgbClr val="FFFFFF"/>
                </a:solidFill>
                <a:latin typeface="Arial"/>
                <a:cs typeface="Arial"/>
              </a:rPr>
              <a:t>elaborate your controlling idea</a:t>
            </a:r>
            <a:r>
              <a:rPr sz="2000" spc="-85" dirty="0">
                <a:solidFill>
                  <a:srgbClr val="FFFFFF"/>
                </a:solidFill>
                <a:latin typeface="Arial"/>
                <a:cs typeface="Arial"/>
              </a:rPr>
              <a:t> </a:t>
            </a:r>
            <a:r>
              <a:rPr sz="2000" spc="-5" dirty="0">
                <a:solidFill>
                  <a:srgbClr val="FFFFFF"/>
                </a:solidFill>
                <a:latin typeface="Arial"/>
                <a:cs typeface="Arial"/>
              </a:rPr>
              <a:t>by:</a:t>
            </a:r>
            <a:endParaRPr sz="2000">
              <a:latin typeface="Arial"/>
              <a:cs typeface="Arial"/>
            </a:endParaRPr>
          </a:p>
          <a:p>
            <a:pPr marL="170815" indent="-158750">
              <a:lnSpc>
                <a:spcPct val="100000"/>
              </a:lnSpc>
              <a:spcBef>
                <a:spcPts val="480"/>
              </a:spcBef>
              <a:buChar char="•"/>
              <a:tabLst>
                <a:tab pos="171450" algn="l"/>
              </a:tabLst>
            </a:pPr>
            <a:r>
              <a:rPr sz="2000" dirty="0">
                <a:solidFill>
                  <a:srgbClr val="FFFFFF"/>
                </a:solidFill>
                <a:latin typeface="Arial"/>
                <a:cs typeface="Arial"/>
              </a:rPr>
              <a:t>Summarizing the point(s) you have</a:t>
            </a:r>
            <a:r>
              <a:rPr sz="2000" spc="-110" dirty="0">
                <a:solidFill>
                  <a:srgbClr val="FFFFFF"/>
                </a:solidFill>
                <a:latin typeface="Arial"/>
                <a:cs typeface="Arial"/>
              </a:rPr>
              <a:t> </a:t>
            </a:r>
            <a:r>
              <a:rPr sz="2000" dirty="0">
                <a:solidFill>
                  <a:srgbClr val="FFFFFF"/>
                </a:solidFill>
                <a:latin typeface="Arial"/>
                <a:cs typeface="Arial"/>
              </a:rPr>
              <a:t>made.</a:t>
            </a:r>
            <a:endParaRPr sz="2000">
              <a:latin typeface="Arial"/>
              <a:cs typeface="Arial"/>
            </a:endParaRPr>
          </a:p>
          <a:p>
            <a:pPr marL="170815" indent="-158750">
              <a:lnSpc>
                <a:spcPct val="100000"/>
              </a:lnSpc>
              <a:spcBef>
                <a:spcPts val="480"/>
              </a:spcBef>
              <a:buChar char="•"/>
              <a:tabLst>
                <a:tab pos="171450" algn="l"/>
              </a:tabLst>
            </a:pPr>
            <a:r>
              <a:rPr sz="2000" dirty="0">
                <a:solidFill>
                  <a:srgbClr val="FFFFFF"/>
                </a:solidFill>
                <a:latin typeface="Arial"/>
                <a:cs typeface="Arial"/>
              </a:rPr>
              <a:t>Repeating words or phrases from the topic</a:t>
            </a:r>
            <a:r>
              <a:rPr sz="2000" spc="-165" dirty="0">
                <a:solidFill>
                  <a:srgbClr val="FFFFFF"/>
                </a:solidFill>
                <a:latin typeface="Arial"/>
                <a:cs typeface="Arial"/>
              </a:rPr>
              <a:t> </a:t>
            </a:r>
            <a:r>
              <a:rPr sz="2000" dirty="0">
                <a:solidFill>
                  <a:srgbClr val="FFFFFF"/>
                </a:solidFill>
                <a:latin typeface="Arial"/>
                <a:cs typeface="Arial"/>
              </a:rPr>
              <a:t>sentence.</a:t>
            </a:r>
            <a:endParaRPr sz="2000">
              <a:latin typeface="Arial"/>
              <a:cs typeface="Arial"/>
            </a:endParaRPr>
          </a:p>
          <a:p>
            <a:pPr marL="12700" marR="5715" lvl="1" indent="69850">
              <a:lnSpc>
                <a:spcPct val="100000"/>
              </a:lnSpc>
              <a:spcBef>
                <a:spcPts val="480"/>
              </a:spcBef>
              <a:buChar char="•"/>
              <a:tabLst>
                <a:tab pos="254000" algn="l"/>
              </a:tabLst>
            </a:pPr>
            <a:r>
              <a:rPr sz="2000" dirty="0">
                <a:solidFill>
                  <a:srgbClr val="FFFFFF"/>
                </a:solidFill>
                <a:latin typeface="Arial"/>
                <a:cs typeface="Arial"/>
              </a:rPr>
              <a:t>Using linking </a:t>
            </a:r>
            <a:r>
              <a:rPr sz="2000" spc="-5" dirty="0">
                <a:solidFill>
                  <a:srgbClr val="FFFFFF"/>
                </a:solidFill>
                <a:latin typeface="Arial"/>
                <a:cs typeface="Arial"/>
              </a:rPr>
              <a:t>words that indicate that </a:t>
            </a:r>
            <a:r>
              <a:rPr sz="2000" dirty="0">
                <a:solidFill>
                  <a:srgbClr val="FFFFFF"/>
                </a:solidFill>
                <a:latin typeface="Arial"/>
                <a:cs typeface="Arial"/>
              </a:rPr>
              <a:t>conclusions </a:t>
            </a:r>
            <a:r>
              <a:rPr sz="2000" spc="-5" dirty="0">
                <a:solidFill>
                  <a:srgbClr val="FFFFFF"/>
                </a:solidFill>
                <a:latin typeface="Arial"/>
                <a:cs typeface="Arial"/>
              </a:rPr>
              <a:t>are </a:t>
            </a:r>
            <a:r>
              <a:rPr sz="2000" dirty="0">
                <a:solidFill>
                  <a:srgbClr val="FFFFFF"/>
                </a:solidFill>
                <a:latin typeface="Arial"/>
                <a:cs typeface="Arial"/>
              </a:rPr>
              <a:t>being </a:t>
            </a:r>
            <a:r>
              <a:rPr sz="2000" spc="-5" dirty="0">
                <a:solidFill>
                  <a:srgbClr val="FFFFFF"/>
                </a:solidFill>
                <a:latin typeface="Arial"/>
                <a:cs typeface="Arial"/>
              </a:rPr>
              <a:t>drawn  (e.g., </a:t>
            </a:r>
            <a:r>
              <a:rPr sz="2000" dirty="0">
                <a:solidFill>
                  <a:srgbClr val="FFFFFF"/>
                </a:solidFill>
                <a:latin typeface="Arial"/>
                <a:cs typeface="Arial"/>
              </a:rPr>
              <a:t>therefore, thus,</a:t>
            </a:r>
            <a:r>
              <a:rPr sz="2000" spc="-110" dirty="0">
                <a:solidFill>
                  <a:srgbClr val="FFFFFF"/>
                </a:solidFill>
                <a:latin typeface="Arial"/>
                <a:cs typeface="Arial"/>
              </a:rPr>
              <a:t> </a:t>
            </a:r>
            <a:r>
              <a:rPr sz="2000" dirty="0">
                <a:solidFill>
                  <a:srgbClr val="FFFFFF"/>
                </a:solidFill>
                <a:latin typeface="Arial"/>
                <a:cs typeface="Arial"/>
              </a:rPr>
              <a:t>resulting).</a:t>
            </a:r>
            <a:endParaRPr sz="2000">
              <a:latin typeface="Arial"/>
              <a:cs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604631" y="864870"/>
            <a:ext cx="196215" cy="208279"/>
          </a:xfrm>
          <a:prstGeom prst="rect">
            <a:avLst/>
          </a:prstGeom>
        </p:spPr>
        <p:txBody>
          <a:bodyPr vert="horz" wrap="square" lIns="0" tIns="12700" rIns="0" bIns="0" rtlCol="0">
            <a:spAutoFit/>
          </a:bodyPr>
          <a:lstStyle/>
          <a:p>
            <a:pPr marL="12700">
              <a:lnSpc>
                <a:spcPct val="100000"/>
              </a:lnSpc>
              <a:spcBef>
                <a:spcPts val="100"/>
              </a:spcBef>
            </a:pPr>
            <a:r>
              <a:rPr sz="1200" spc="-5" dirty="0">
                <a:solidFill>
                  <a:srgbClr val="FFFFFF"/>
                </a:solidFill>
                <a:latin typeface="Arial"/>
                <a:cs typeface="Arial"/>
              </a:rPr>
              <a:t>18</a:t>
            </a:r>
            <a:endParaRPr sz="1200">
              <a:latin typeface="Arial"/>
              <a:cs typeface="Arial"/>
            </a:endParaRPr>
          </a:p>
        </p:txBody>
      </p:sp>
      <p:sp>
        <p:nvSpPr>
          <p:cNvPr id="5" name="object 5"/>
          <p:cNvSpPr txBox="1">
            <a:spLocks noGrp="1"/>
          </p:cNvSpPr>
          <p:nvPr>
            <p:ph type="ftr" sz="quarter" idx="5"/>
          </p:nvPr>
        </p:nvSpPr>
        <p:spPr>
          <a:prstGeom prst="rect">
            <a:avLst/>
          </a:prstGeom>
        </p:spPr>
        <p:txBody>
          <a:bodyPr vert="horz" wrap="square" lIns="0" tIns="0" rIns="0" bIns="0" rtlCol="0">
            <a:spAutoFit/>
          </a:bodyPr>
          <a:lstStyle/>
          <a:p>
            <a:pPr marL="12700">
              <a:lnSpc>
                <a:spcPct val="100000"/>
              </a:lnSpc>
            </a:pPr>
            <a:r>
              <a:rPr spc="-10" dirty="0"/>
              <a:t>1/31/2019</a:t>
            </a:r>
          </a:p>
        </p:txBody>
      </p:sp>
      <p:sp>
        <p:nvSpPr>
          <p:cNvPr id="3" name="object 3"/>
          <p:cNvSpPr txBox="1">
            <a:spLocks noGrp="1"/>
          </p:cNvSpPr>
          <p:nvPr>
            <p:ph type="title"/>
          </p:nvPr>
        </p:nvSpPr>
        <p:spPr>
          <a:prstGeom prst="rect">
            <a:avLst/>
          </a:prstGeom>
        </p:spPr>
        <p:txBody>
          <a:bodyPr vert="horz" wrap="square" lIns="0" tIns="606450" rIns="0" bIns="0" rtlCol="0">
            <a:spAutoFit/>
          </a:bodyPr>
          <a:lstStyle/>
          <a:p>
            <a:pPr marL="88900" marR="5080">
              <a:lnSpc>
                <a:spcPct val="100000"/>
              </a:lnSpc>
              <a:spcBef>
                <a:spcPts val="100"/>
              </a:spcBef>
            </a:pPr>
            <a:r>
              <a:rPr spc="-5" dirty="0"/>
              <a:t>Second, </a:t>
            </a:r>
            <a:r>
              <a:rPr dirty="0"/>
              <a:t>they </a:t>
            </a:r>
            <a:r>
              <a:rPr spc="-5" dirty="0"/>
              <a:t>often link </a:t>
            </a:r>
            <a:r>
              <a:rPr dirty="0"/>
              <a:t>the </a:t>
            </a:r>
            <a:r>
              <a:rPr spc="-5" dirty="0"/>
              <a:t>current paragraph </a:t>
            </a:r>
            <a:r>
              <a:rPr dirty="0"/>
              <a:t>to the  </a:t>
            </a:r>
            <a:r>
              <a:rPr spc="-5" dirty="0"/>
              <a:t>following paragraph. They </a:t>
            </a:r>
            <a:r>
              <a:rPr dirty="0"/>
              <a:t>may </a:t>
            </a:r>
            <a:r>
              <a:rPr spc="-5" dirty="0"/>
              <a:t>anticipate </a:t>
            </a:r>
            <a:r>
              <a:rPr dirty="0"/>
              <a:t>the </a:t>
            </a:r>
            <a:r>
              <a:rPr spc="-5" dirty="0"/>
              <a:t>topic  sentence </a:t>
            </a:r>
            <a:r>
              <a:rPr dirty="0"/>
              <a:t>of the </a:t>
            </a:r>
            <a:r>
              <a:rPr spc="-10" dirty="0"/>
              <a:t>next </a:t>
            </a:r>
            <a:r>
              <a:rPr spc="-5" dirty="0"/>
              <a:t>paragraph</a:t>
            </a:r>
            <a:r>
              <a:rPr spc="15" dirty="0"/>
              <a:t> </a:t>
            </a:r>
            <a:r>
              <a:rPr dirty="0"/>
              <a:t>by:</a:t>
            </a:r>
          </a:p>
        </p:txBody>
      </p:sp>
      <p:sp>
        <p:nvSpPr>
          <p:cNvPr id="4" name="object 4"/>
          <p:cNvSpPr txBox="1"/>
          <p:nvPr/>
        </p:nvSpPr>
        <p:spPr>
          <a:xfrm>
            <a:off x="667004" y="2187066"/>
            <a:ext cx="7265034" cy="1927860"/>
          </a:xfrm>
          <a:prstGeom prst="rect">
            <a:avLst/>
          </a:prstGeom>
        </p:spPr>
        <p:txBody>
          <a:bodyPr vert="horz" wrap="square" lIns="0" tIns="12700" rIns="0" bIns="0" rtlCol="0">
            <a:spAutoFit/>
          </a:bodyPr>
          <a:lstStyle/>
          <a:p>
            <a:pPr marL="12700" marR="5080">
              <a:lnSpc>
                <a:spcPct val="100000"/>
              </a:lnSpc>
              <a:spcBef>
                <a:spcPts val="100"/>
              </a:spcBef>
              <a:buChar char="•"/>
              <a:tabLst>
                <a:tab pos="203200" algn="l"/>
              </a:tabLst>
            </a:pPr>
            <a:r>
              <a:rPr sz="2400" spc="-5" dirty="0">
                <a:solidFill>
                  <a:srgbClr val="FFFFFF"/>
                </a:solidFill>
                <a:latin typeface="Arial"/>
                <a:cs typeface="Arial"/>
              </a:rPr>
              <a:t>Introducing </a:t>
            </a:r>
            <a:r>
              <a:rPr sz="2400" dirty="0">
                <a:solidFill>
                  <a:srgbClr val="FFFFFF"/>
                </a:solidFill>
                <a:latin typeface="Arial"/>
                <a:cs typeface="Arial"/>
              </a:rPr>
              <a:t>a </a:t>
            </a:r>
            <a:r>
              <a:rPr sz="2400" spc="-5" dirty="0">
                <a:solidFill>
                  <a:srgbClr val="FFFFFF"/>
                </a:solidFill>
                <a:latin typeface="Arial"/>
                <a:cs typeface="Arial"/>
              </a:rPr>
              <a:t>word/phrase or new concept which </a:t>
            </a:r>
            <a:r>
              <a:rPr sz="2400" spc="-10" dirty="0">
                <a:solidFill>
                  <a:srgbClr val="FFFFFF"/>
                </a:solidFill>
                <a:latin typeface="Arial"/>
                <a:cs typeface="Arial"/>
              </a:rPr>
              <a:t>will  </a:t>
            </a:r>
            <a:r>
              <a:rPr sz="2400" spc="-5" dirty="0">
                <a:solidFill>
                  <a:srgbClr val="FFFFFF"/>
                </a:solidFill>
                <a:latin typeface="Arial"/>
                <a:cs typeface="Arial"/>
              </a:rPr>
              <a:t>then be picked up in </a:t>
            </a:r>
            <a:r>
              <a:rPr sz="2400" dirty="0">
                <a:solidFill>
                  <a:srgbClr val="FFFFFF"/>
                </a:solidFill>
                <a:latin typeface="Arial"/>
                <a:cs typeface="Arial"/>
              </a:rPr>
              <a:t>the </a:t>
            </a:r>
            <a:r>
              <a:rPr sz="2400" spc="-5" dirty="0">
                <a:solidFill>
                  <a:srgbClr val="FFFFFF"/>
                </a:solidFill>
                <a:latin typeface="Arial"/>
                <a:cs typeface="Arial"/>
              </a:rPr>
              <a:t>topic sentence </a:t>
            </a:r>
            <a:r>
              <a:rPr sz="2400" dirty="0">
                <a:solidFill>
                  <a:srgbClr val="FFFFFF"/>
                </a:solidFill>
                <a:latin typeface="Arial"/>
                <a:cs typeface="Arial"/>
              </a:rPr>
              <a:t>of the </a:t>
            </a:r>
            <a:r>
              <a:rPr sz="2400" spc="-10" dirty="0">
                <a:solidFill>
                  <a:srgbClr val="FFFFFF"/>
                </a:solidFill>
                <a:latin typeface="Arial"/>
                <a:cs typeface="Arial"/>
              </a:rPr>
              <a:t>next  </a:t>
            </a:r>
            <a:r>
              <a:rPr sz="2400" spc="-5" dirty="0">
                <a:solidFill>
                  <a:srgbClr val="FFFFFF"/>
                </a:solidFill>
                <a:latin typeface="Arial"/>
                <a:cs typeface="Arial"/>
              </a:rPr>
              <a:t>paragraph.</a:t>
            </a:r>
            <a:endParaRPr sz="2400">
              <a:latin typeface="Arial"/>
              <a:cs typeface="Arial"/>
            </a:endParaRPr>
          </a:p>
          <a:p>
            <a:pPr marL="286385" lvl="1" indent="-191135">
              <a:lnSpc>
                <a:spcPct val="100000"/>
              </a:lnSpc>
              <a:spcBef>
                <a:spcPts val="575"/>
              </a:spcBef>
              <a:buChar char="•"/>
              <a:tabLst>
                <a:tab pos="287020" algn="l"/>
              </a:tabLst>
            </a:pPr>
            <a:r>
              <a:rPr sz="2400" spc="-5" dirty="0">
                <a:solidFill>
                  <a:srgbClr val="FFFFFF"/>
                </a:solidFill>
                <a:latin typeface="Arial"/>
                <a:cs typeface="Arial"/>
              </a:rPr>
              <a:t>Using words or phrases </a:t>
            </a:r>
            <a:r>
              <a:rPr sz="2400" dirty="0">
                <a:solidFill>
                  <a:srgbClr val="FFFFFF"/>
                </a:solidFill>
                <a:latin typeface="Arial"/>
                <a:cs typeface="Arial"/>
              </a:rPr>
              <a:t>that </a:t>
            </a:r>
            <a:r>
              <a:rPr sz="2400" spc="-5" dirty="0">
                <a:solidFill>
                  <a:srgbClr val="FFFFFF"/>
                </a:solidFill>
                <a:latin typeface="Arial"/>
                <a:cs typeface="Arial"/>
              </a:rPr>
              <a:t>point ahead </a:t>
            </a:r>
            <a:r>
              <a:rPr sz="2400" dirty="0">
                <a:solidFill>
                  <a:srgbClr val="FFFFFF"/>
                </a:solidFill>
                <a:latin typeface="Arial"/>
                <a:cs typeface="Arial"/>
              </a:rPr>
              <a:t>(e.g.,</a:t>
            </a:r>
            <a:r>
              <a:rPr sz="2400" spc="15" dirty="0">
                <a:solidFill>
                  <a:srgbClr val="FFFFFF"/>
                </a:solidFill>
                <a:latin typeface="Arial"/>
                <a:cs typeface="Arial"/>
              </a:rPr>
              <a:t> </a:t>
            </a:r>
            <a:r>
              <a:rPr sz="2400" dirty="0">
                <a:solidFill>
                  <a:srgbClr val="FFFFFF"/>
                </a:solidFill>
                <a:latin typeface="Arial"/>
                <a:cs typeface="Arial"/>
              </a:rPr>
              <a:t>the</a:t>
            </a:r>
            <a:endParaRPr sz="2400">
              <a:latin typeface="Arial"/>
              <a:cs typeface="Arial"/>
            </a:endParaRPr>
          </a:p>
          <a:p>
            <a:pPr marL="12700">
              <a:lnSpc>
                <a:spcPct val="100000"/>
              </a:lnSpc>
            </a:pPr>
            <a:r>
              <a:rPr sz="2400" spc="-5" dirty="0">
                <a:solidFill>
                  <a:srgbClr val="FFFFFF"/>
                </a:solidFill>
                <a:latin typeface="Arial"/>
                <a:cs typeface="Arial"/>
              </a:rPr>
              <a:t>following, </a:t>
            </a:r>
            <a:r>
              <a:rPr sz="2400" spc="-20" dirty="0">
                <a:solidFill>
                  <a:srgbClr val="FFFFFF"/>
                </a:solidFill>
                <a:latin typeface="Arial"/>
                <a:cs typeface="Arial"/>
              </a:rPr>
              <a:t>another,</a:t>
            </a:r>
            <a:r>
              <a:rPr sz="2400" spc="35" dirty="0">
                <a:solidFill>
                  <a:srgbClr val="FFFFFF"/>
                </a:solidFill>
                <a:latin typeface="Arial"/>
                <a:cs typeface="Arial"/>
              </a:rPr>
              <a:t> </a:t>
            </a:r>
            <a:r>
              <a:rPr sz="2400" dirty="0">
                <a:solidFill>
                  <a:srgbClr val="FFFFFF"/>
                </a:solidFill>
                <a:latin typeface="Arial"/>
                <a:cs typeface="Arial"/>
              </a:rPr>
              <a:t>other).</a:t>
            </a:r>
            <a:endParaRPr sz="2400">
              <a:latin typeface="Arial"/>
              <a:cs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604631" y="864870"/>
            <a:ext cx="196215" cy="208279"/>
          </a:xfrm>
          <a:prstGeom prst="rect">
            <a:avLst/>
          </a:prstGeom>
        </p:spPr>
        <p:txBody>
          <a:bodyPr vert="horz" wrap="square" lIns="0" tIns="12700" rIns="0" bIns="0" rtlCol="0">
            <a:spAutoFit/>
          </a:bodyPr>
          <a:lstStyle/>
          <a:p>
            <a:pPr marL="12700">
              <a:lnSpc>
                <a:spcPct val="100000"/>
              </a:lnSpc>
              <a:spcBef>
                <a:spcPts val="100"/>
              </a:spcBef>
            </a:pPr>
            <a:r>
              <a:rPr sz="1200" spc="-5" dirty="0">
                <a:solidFill>
                  <a:srgbClr val="FFFFFF"/>
                </a:solidFill>
                <a:latin typeface="Arial"/>
                <a:cs typeface="Arial"/>
              </a:rPr>
              <a:t>19</a:t>
            </a:r>
            <a:endParaRPr sz="1200">
              <a:latin typeface="Arial"/>
              <a:cs typeface="Arial"/>
            </a:endParaRPr>
          </a:p>
        </p:txBody>
      </p:sp>
      <p:sp>
        <p:nvSpPr>
          <p:cNvPr id="5" name="object 5"/>
          <p:cNvSpPr txBox="1">
            <a:spLocks noGrp="1"/>
          </p:cNvSpPr>
          <p:nvPr>
            <p:ph type="ftr" sz="quarter" idx="5"/>
          </p:nvPr>
        </p:nvSpPr>
        <p:spPr>
          <a:prstGeom prst="rect">
            <a:avLst/>
          </a:prstGeom>
        </p:spPr>
        <p:txBody>
          <a:bodyPr vert="horz" wrap="square" lIns="0" tIns="0" rIns="0" bIns="0" rtlCol="0">
            <a:spAutoFit/>
          </a:bodyPr>
          <a:lstStyle/>
          <a:p>
            <a:pPr marL="12700">
              <a:lnSpc>
                <a:spcPct val="100000"/>
              </a:lnSpc>
            </a:pPr>
            <a:r>
              <a:rPr spc="-10" dirty="0"/>
              <a:t>1/31/2019</a:t>
            </a:r>
          </a:p>
        </p:txBody>
      </p:sp>
      <p:sp>
        <p:nvSpPr>
          <p:cNvPr id="3" name="object 3"/>
          <p:cNvSpPr txBox="1">
            <a:spLocks noGrp="1"/>
          </p:cNvSpPr>
          <p:nvPr>
            <p:ph type="title"/>
          </p:nvPr>
        </p:nvSpPr>
        <p:spPr>
          <a:xfrm>
            <a:off x="514604" y="862329"/>
            <a:ext cx="5696585" cy="452120"/>
          </a:xfrm>
          <a:prstGeom prst="rect">
            <a:avLst/>
          </a:prstGeom>
        </p:spPr>
        <p:txBody>
          <a:bodyPr vert="horz" wrap="square" lIns="0" tIns="12065" rIns="0" bIns="0" rtlCol="0">
            <a:spAutoFit/>
          </a:bodyPr>
          <a:lstStyle/>
          <a:p>
            <a:pPr marL="12700">
              <a:lnSpc>
                <a:spcPct val="100000"/>
              </a:lnSpc>
              <a:spcBef>
                <a:spcPts val="95"/>
              </a:spcBef>
            </a:pPr>
            <a:r>
              <a:rPr sz="2800" b="1" spc="-5" dirty="0">
                <a:solidFill>
                  <a:srgbClr val="528592"/>
                </a:solidFill>
                <a:latin typeface="Arial"/>
                <a:cs typeface="Arial"/>
              </a:rPr>
              <a:t>Step 6: </a:t>
            </a:r>
            <a:r>
              <a:rPr sz="2800" b="1" spc="-10" dirty="0">
                <a:solidFill>
                  <a:srgbClr val="528592"/>
                </a:solidFill>
                <a:latin typeface="Arial"/>
                <a:cs typeface="Arial"/>
              </a:rPr>
              <a:t>Look </a:t>
            </a:r>
            <a:r>
              <a:rPr sz="2800" b="1" spc="-5" dirty="0">
                <a:solidFill>
                  <a:srgbClr val="528592"/>
                </a:solidFill>
                <a:latin typeface="Arial"/>
                <a:cs typeface="Arial"/>
              </a:rPr>
              <a:t>Over and</a:t>
            </a:r>
            <a:r>
              <a:rPr sz="2800" b="1" spc="60" dirty="0">
                <a:solidFill>
                  <a:srgbClr val="528592"/>
                </a:solidFill>
                <a:latin typeface="Arial"/>
                <a:cs typeface="Arial"/>
              </a:rPr>
              <a:t> </a:t>
            </a:r>
            <a:r>
              <a:rPr sz="2800" b="1" spc="-5" dirty="0">
                <a:solidFill>
                  <a:srgbClr val="528592"/>
                </a:solidFill>
                <a:latin typeface="Arial"/>
                <a:cs typeface="Arial"/>
              </a:rPr>
              <a:t>Proofread:</a:t>
            </a:r>
            <a:endParaRPr sz="2800">
              <a:latin typeface="Arial"/>
              <a:cs typeface="Arial"/>
            </a:endParaRPr>
          </a:p>
        </p:txBody>
      </p:sp>
      <p:sp>
        <p:nvSpPr>
          <p:cNvPr id="4" name="object 4"/>
          <p:cNvSpPr txBox="1"/>
          <p:nvPr/>
        </p:nvSpPr>
        <p:spPr>
          <a:xfrm>
            <a:off x="514604" y="1351533"/>
            <a:ext cx="7738745" cy="2416175"/>
          </a:xfrm>
          <a:prstGeom prst="rect">
            <a:avLst/>
          </a:prstGeom>
        </p:spPr>
        <p:txBody>
          <a:bodyPr vert="horz" wrap="square" lIns="0" tIns="13335" rIns="0" bIns="0" rtlCol="0">
            <a:spAutoFit/>
          </a:bodyPr>
          <a:lstStyle/>
          <a:p>
            <a:pPr marL="12700" marR="5080" indent="65405">
              <a:lnSpc>
                <a:spcPct val="100000"/>
              </a:lnSpc>
              <a:spcBef>
                <a:spcPts val="105"/>
              </a:spcBef>
            </a:pPr>
            <a:r>
              <a:rPr sz="2000" dirty="0">
                <a:solidFill>
                  <a:srgbClr val="FFFFFF"/>
                </a:solidFill>
                <a:latin typeface="Arial"/>
                <a:cs typeface="Arial"/>
              </a:rPr>
              <a:t>The last step in good paragraph writing is proofreading and</a:t>
            </a:r>
            <a:r>
              <a:rPr sz="2000" spc="-204" dirty="0">
                <a:solidFill>
                  <a:srgbClr val="FFFFFF"/>
                </a:solidFill>
                <a:latin typeface="Arial"/>
                <a:cs typeface="Arial"/>
              </a:rPr>
              <a:t> </a:t>
            </a:r>
            <a:r>
              <a:rPr sz="2000" dirty="0">
                <a:solidFill>
                  <a:srgbClr val="FFFFFF"/>
                </a:solidFill>
                <a:latin typeface="Arial"/>
                <a:cs typeface="Arial"/>
              </a:rPr>
              <a:t>revision.  Before you submit your writing, look over your work at least one  more time. </a:t>
            </a:r>
            <a:r>
              <a:rPr sz="2000" spc="-25" dirty="0">
                <a:solidFill>
                  <a:srgbClr val="FFFFFF"/>
                </a:solidFill>
                <a:latin typeface="Arial"/>
                <a:cs typeface="Arial"/>
              </a:rPr>
              <a:t>Try </a:t>
            </a:r>
            <a:r>
              <a:rPr sz="2000" dirty="0">
                <a:solidFill>
                  <a:srgbClr val="FFFFFF"/>
                </a:solidFill>
                <a:latin typeface="Arial"/>
                <a:cs typeface="Arial"/>
              </a:rPr>
              <a:t>reading your paragraph out loud to make sure it  makes</a:t>
            </a:r>
            <a:r>
              <a:rPr sz="2000" spc="-40" dirty="0">
                <a:solidFill>
                  <a:srgbClr val="FFFFFF"/>
                </a:solidFill>
                <a:latin typeface="Arial"/>
                <a:cs typeface="Arial"/>
              </a:rPr>
              <a:t> </a:t>
            </a:r>
            <a:r>
              <a:rPr sz="2000" dirty="0">
                <a:solidFill>
                  <a:srgbClr val="FFFFFF"/>
                </a:solidFill>
                <a:latin typeface="Arial"/>
                <a:cs typeface="Arial"/>
              </a:rPr>
              <a:t>sense.</a:t>
            </a:r>
            <a:endParaRPr sz="2000">
              <a:latin typeface="Arial"/>
              <a:cs typeface="Arial"/>
            </a:endParaRPr>
          </a:p>
          <a:p>
            <a:pPr marL="12700">
              <a:lnSpc>
                <a:spcPct val="100000"/>
              </a:lnSpc>
              <a:spcBef>
                <a:spcPts val="575"/>
              </a:spcBef>
            </a:pPr>
            <a:r>
              <a:rPr sz="2400" b="1" spc="-5" dirty="0">
                <a:solidFill>
                  <a:srgbClr val="528592"/>
                </a:solidFill>
                <a:latin typeface="Arial"/>
                <a:cs typeface="Arial"/>
              </a:rPr>
              <a:t>Ask</a:t>
            </a:r>
            <a:r>
              <a:rPr sz="2400" b="1" spc="5" dirty="0">
                <a:solidFill>
                  <a:srgbClr val="528592"/>
                </a:solidFill>
                <a:latin typeface="Arial"/>
                <a:cs typeface="Arial"/>
              </a:rPr>
              <a:t> </a:t>
            </a:r>
            <a:r>
              <a:rPr sz="2400" b="1" spc="-5" dirty="0">
                <a:solidFill>
                  <a:srgbClr val="528592"/>
                </a:solidFill>
                <a:latin typeface="Arial"/>
                <a:cs typeface="Arial"/>
              </a:rPr>
              <a:t>yourself:</a:t>
            </a:r>
            <a:endParaRPr sz="2400">
              <a:latin typeface="Arial"/>
              <a:cs typeface="Arial"/>
            </a:endParaRPr>
          </a:p>
          <a:p>
            <a:pPr marL="241300" indent="-159385">
              <a:lnSpc>
                <a:spcPct val="100000"/>
              </a:lnSpc>
              <a:spcBef>
                <a:spcPts val="480"/>
              </a:spcBef>
              <a:buChar char="•"/>
              <a:tabLst>
                <a:tab pos="241935" algn="l"/>
              </a:tabLst>
            </a:pPr>
            <a:r>
              <a:rPr sz="2000" spc="-5" dirty="0">
                <a:solidFill>
                  <a:srgbClr val="FFFFFF"/>
                </a:solidFill>
                <a:latin typeface="Arial"/>
                <a:cs typeface="Arial"/>
              </a:rPr>
              <a:t>Does </a:t>
            </a:r>
            <a:r>
              <a:rPr sz="2000" dirty="0">
                <a:solidFill>
                  <a:srgbClr val="FFFFFF"/>
                </a:solidFill>
                <a:latin typeface="Arial"/>
                <a:cs typeface="Arial"/>
              </a:rPr>
              <a:t>my </a:t>
            </a:r>
            <a:r>
              <a:rPr sz="2000" spc="-5" dirty="0">
                <a:solidFill>
                  <a:srgbClr val="FFFFFF"/>
                </a:solidFill>
                <a:latin typeface="Arial"/>
                <a:cs typeface="Arial"/>
              </a:rPr>
              <a:t>paragraph </a:t>
            </a:r>
            <a:r>
              <a:rPr sz="2000" dirty="0">
                <a:solidFill>
                  <a:srgbClr val="FFFFFF"/>
                </a:solidFill>
                <a:latin typeface="Arial"/>
                <a:cs typeface="Arial"/>
              </a:rPr>
              <a:t>answer the </a:t>
            </a:r>
            <a:r>
              <a:rPr sz="2000" spc="-5" dirty="0">
                <a:solidFill>
                  <a:srgbClr val="FFFFFF"/>
                </a:solidFill>
                <a:latin typeface="Arial"/>
                <a:cs typeface="Arial"/>
              </a:rPr>
              <a:t>prompt and </a:t>
            </a:r>
            <a:r>
              <a:rPr sz="2000" dirty="0">
                <a:solidFill>
                  <a:srgbClr val="FFFFFF"/>
                </a:solidFill>
                <a:latin typeface="Arial"/>
                <a:cs typeface="Arial"/>
              </a:rPr>
              <a:t>support my</a:t>
            </a:r>
            <a:r>
              <a:rPr sz="2000" spc="-204" dirty="0">
                <a:solidFill>
                  <a:srgbClr val="FFFFFF"/>
                </a:solidFill>
                <a:latin typeface="Arial"/>
                <a:cs typeface="Arial"/>
              </a:rPr>
              <a:t> </a:t>
            </a:r>
            <a:r>
              <a:rPr sz="2000" spc="-5" dirty="0">
                <a:solidFill>
                  <a:srgbClr val="FFFFFF"/>
                </a:solidFill>
                <a:latin typeface="Arial"/>
                <a:cs typeface="Arial"/>
              </a:rPr>
              <a:t>thesis?</a:t>
            </a:r>
            <a:endParaRPr sz="2000">
              <a:latin typeface="Arial"/>
              <a:cs typeface="Arial"/>
            </a:endParaRPr>
          </a:p>
          <a:p>
            <a:pPr marL="241935" indent="-160020">
              <a:lnSpc>
                <a:spcPct val="100000"/>
              </a:lnSpc>
              <a:spcBef>
                <a:spcPts val="480"/>
              </a:spcBef>
              <a:buChar char="•"/>
              <a:tabLst>
                <a:tab pos="242570" algn="l"/>
              </a:tabLst>
            </a:pPr>
            <a:r>
              <a:rPr sz="2000" dirty="0">
                <a:solidFill>
                  <a:srgbClr val="FFFFFF"/>
                </a:solidFill>
                <a:latin typeface="Arial"/>
                <a:cs typeface="Arial"/>
              </a:rPr>
              <a:t>Does </a:t>
            </a:r>
            <a:r>
              <a:rPr sz="2000" spc="-5" dirty="0">
                <a:solidFill>
                  <a:srgbClr val="FFFFFF"/>
                </a:solidFill>
                <a:latin typeface="Arial"/>
                <a:cs typeface="Arial"/>
              </a:rPr>
              <a:t>it </a:t>
            </a:r>
            <a:r>
              <a:rPr sz="2000" dirty="0">
                <a:solidFill>
                  <a:srgbClr val="FFFFFF"/>
                </a:solidFill>
                <a:latin typeface="Arial"/>
                <a:cs typeface="Arial"/>
              </a:rPr>
              <a:t>make sense? Does </a:t>
            </a:r>
            <a:r>
              <a:rPr sz="2000" spc="-5" dirty="0">
                <a:solidFill>
                  <a:srgbClr val="FFFFFF"/>
                </a:solidFill>
                <a:latin typeface="Arial"/>
                <a:cs typeface="Arial"/>
              </a:rPr>
              <a:t>it </a:t>
            </a:r>
            <a:r>
              <a:rPr sz="2000" dirty="0">
                <a:solidFill>
                  <a:srgbClr val="FFFFFF"/>
                </a:solidFill>
                <a:latin typeface="Arial"/>
                <a:cs typeface="Arial"/>
              </a:rPr>
              <a:t>use the appropriate </a:t>
            </a:r>
            <a:r>
              <a:rPr sz="2000" spc="-5" dirty="0">
                <a:solidFill>
                  <a:srgbClr val="FFFFFF"/>
                </a:solidFill>
                <a:latin typeface="Arial"/>
                <a:cs typeface="Arial"/>
              </a:rPr>
              <a:t>academic</a:t>
            </a:r>
            <a:r>
              <a:rPr sz="2000" spc="-240" dirty="0">
                <a:solidFill>
                  <a:srgbClr val="FFFFFF"/>
                </a:solidFill>
                <a:latin typeface="Arial"/>
                <a:cs typeface="Arial"/>
              </a:rPr>
              <a:t> </a:t>
            </a:r>
            <a:r>
              <a:rPr sz="2000" spc="-5" dirty="0">
                <a:solidFill>
                  <a:srgbClr val="FFFFFF"/>
                </a:solidFill>
                <a:latin typeface="Arial"/>
                <a:cs typeface="Arial"/>
              </a:rPr>
              <a:t>voice?</a:t>
            </a:r>
            <a:endParaRPr sz="2000">
              <a:latin typeface="Arial"/>
              <a:cs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647303" y="864870"/>
            <a:ext cx="110489" cy="208279"/>
          </a:xfrm>
          <a:prstGeom prst="rect">
            <a:avLst/>
          </a:prstGeom>
        </p:spPr>
        <p:txBody>
          <a:bodyPr vert="horz" wrap="square" lIns="0" tIns="12700" rIns="0" bIns="0" rtlCol="0">
            <a:spAutoFit/>
          </a:bodyPr>
          <a:lstStyle/>
          <a:p>
            <a:pPr marL="12700">
              <a:lnSpc>
                <a:spcPct val="100000"/>
              </a:lnSpc>
              <a:spcBef>
                <a:spcPts val="100"/>
              </a:spcBef>
            </a:pPr>
            <a:r>
              <a:rPr sz="1200" spc="-5" dirty="0">
                <a:solidFill>
                  <a:srgbClr val="FFFFFF"/>
                </a:solidFill>
                <a:latin typeface="Arial"/>
                <a:cs typeface="Arial"/>
              </a:rPr>
              <a:t>2</a:t>
            </a:r>
            <a:endParaRPr sz="1200">
              <a:latin typeface="Arial"/>
              <a:cs typeface="Arial"/>
            </a:endParaRPr>
          </a:p>
        </p:txBody>
      </p:sp>
      <p:sp>
        <p:nvSpPr>
          <p:cNvPr id="3" name="object 3"/>
          <p:cNvSpPr/>
          <p:nvPr/>
        </p:nvSpPr>
        <p:spPr>
          <a:xfrm>
            <a:off x="467868" y="199644"/>
            <a:ext cx="3515867" cy="499871"/>
          </a:xfrm>
          <a:prstGeom prst="rect">
            <a:avLst/>
          </a:prstGeom>
          <a:blipFill>
            <a:blip r:embed="rId2" cstate="print"/>
            <a:stretch>
              <a:fillRect/>
            </a:stretch>
          </a:blipFill>
        </p:spPr>
        <p:txBody>
          <a:bodyPr wrap="square" lIns="0" tIns="0" rIns="0" bIns="0" rtlCol="0"/>
          <a:lstStyle/>
          <a:p>
            <a:endParaRPr/>
          </a:p>
        </p:txBody>
      </p:sp>
      <p:sp>
        <p:nvSpPr>
          <p:cNvPr id="4" name="object 4"/>
          <p:cNvSpPr/>
          <p:nvPr/>
        </p:nvSpPr>
        <p:spPr>
          <a:xfrm>
            <a:off x="498259" y="237363"/>
            <a:ext cx="3473538" cy="457708"/>
          </a:xfrm>
          <a:prstGeom prst="rect">
            <a:avLst/>
          </a:prstGeom>
          <a:blipFill>
            <a:blip r:embed="rId3" cstate="print"/>
            <a:stretch>
              <a:fillRect/>
            </a:stretch>
          </a:blipFill>
        </p:spPr>
        <p:txBody>
          <a:bodyPr wrap="square" lIns="0" tIns="0" rIns="0" bIns="0" rtlCol="0"/>
          <a:lstStyle/>
          <a:p>
            <a:endParaRPr/>
          </a:p>
        </p:txBody>
      </p:sp>
      <p:sp>
        <p:nvSpPr>
          <p:cNvPr id="5" name="object 5"/>
          <p:cNvSpPr txBox="1"/>
          <p:nvPr/>
        </p:nvSpPr>
        <p:spPr>
          <a:xfrm>
            <a:off x="514604" y="965962"/>
            <a:ext cx="3500754" cy="1322070"/>
          </a:xfrm>
          <a:prstGeom prst="rect">
            <a:avLst/>
          </a:prstGeom>
        </p:spPr>
        <p:txBody>
          <a:bodyPr vert="horz" wrap="square" lIns="0" tIns="13335" rIns="0" bIns="0" rtlCol="0">
            <a:spAutoFit/>
          </a:bodyPr>
          <a:lstStyle/>
          <a:p>
            <a:pPr marL="314325" indent="-302260">
              <a:lnSpc>
                <a:spcPct val="100000"/>
              </a:lnSpc>
              <a:spcBef>
                <a:spcPts val="105"/>
              </a:spcBef>
              <a:buClr>
                <a:srgbClr val="717BA2"/>
              </a:buClr>
              <a:buSzPct val="79411"/>
              <a:buFont typeface="Arial"/>
              <a:buChar char="•"/>
              <a:tabLst>
                <a:tab pos="314325" algn="l"/>
                <a:tab pos="314960" algn="l"/>
              </a:tabLst>
            </a:pPr>
            <a:r>
              <a:rPr sz="1700" b="1" spc="-5" dirty="0">
                <a:solidFill>
                  <a:srgbClr val="FFFFFF"/>
                </a:solidFill>
                <a:latin typeface="Arial"/>
                <a:cs typeface="Arial"/>
              </a:rPr>
              <a:t>Origin</a:t>
            </a:r>
            <a:endParaRPr sz="1700">
              <a:latin typeface="Arial"/>
              <a:cs typeface="Arial"/>
            </a:endParaRPr>
          </a:p>
          <a:p>
            <a:pPr marL="314325" indent="-302260">
              <a:lnSpc>
                <a:spcPct val="100000"/>
              </a:lnSpc>
              <a:buClr>
                <a:srgbClr val="717BA2"/>
              </a:buClr>
              <a:buSzPct val="79411"/>
              <a:buFont typeface="Arial"/>
              <a:buChar char="•"/>
              <a:tabLst>
                <a:tab pos="314325" algn="l"/>
                <a:tab pos="314960" algn="l"/>
              </a:tabLst>
            </a:pPr>
            <a:r>
              <a:rPr sz="1700" b="1" spc="-5" dirty="0">
                <a:solidFill>
                  <a:srgbClr val="FFFFFF"/>
                </a:solidFill>
                <a:latin typeface="Arial"/>
                <a:cs typeface="Arial"/>
              </a:rPr>
              <a:t>Definition</a:t>
            </a:r>
            <a:endParaRPr sz="1700">
              <a:latin typeface="Arial"/>
              <a:cs typeface="Arial"/>
            </a:endParaRPr>
          </a:p>
          <a:p>
            <a:pPr marL="314325" indent="-302260">
              <a:lnSpc>
                <a:spcPct val="100000"/>
              </a:lnSpc>
              <a:buClr>
                <a:srgbClr val="717BA2"/>
              </a:buClr>
              <a:buSzPct val="79411"/>
              <a:buFont typeface="Arial"/>
              <a:buChar char="•"/>
              <a:tabLst>
                <a:tab pos="314325" algn="l"/>
                <a:tab pos="314960" algn="l"/>
              </a:tabLst>
            </a:pPr>
            <a:r>
              <a:rPr sz="1700" b="1" dirty="0">
                <a:solidFill>
                  <a:srgbClr val="FFFFFF"/>
                </a:solidFill>
                <a:latin typeface="Arial"/>
                <a:cs typeface="Arial"/>
              </a:rPr>
              <a:t>Flowchart of paragraph</a:t>
            </a:r>
            <a:r>
              <a:rPr sz="1700" b="1" spc="-75" dirty="0">
                <a:solidFill>
                  <a:srgbClr val="FFFFFF"/>
                </a:solidFill>
                <a:latin typeface="Arial"/>
                <a:cs typeface="Arial"/>
              </a:rPr>
              <a:t> </a:t>
            </a:r>
            <a:r>
              <a:rPr sz="1700" b="1" dirty="0">
                <a:solidFill>
                  <a:srgbClr val="FFFFFF"/>
                </a:solidFill>
                <a:latin typeface="Arial"/>
                <a:cs typeface="Arial"/>
              </a:rPr>
              <a:t>writing</a:t>
            </a:r>
            <a:endParaRPr sz="1700">
              <a:latin typeface="Arial"/>
              <a:cs typeface="Arial"/>
            </a:endParaRPr>
          </a:p>
          <a:p>
            <a:pPr marL="314325" indent="-302260">
              <a:lnSpc>
                <a:spcPct val="100000"/>
              </a:lnSpc>
              <a:buClr>
                <a:srgbClr val="717BA2"/>
              </a:buClr>
              <a:buSzPct val="79411"/>
              <a:buFont typeface="Arial"/>
              <a:buChar char="•"/>
              <a:tabLst>
                <a:tab pos="314325" algn="l"/>
                <a:tab pos="314960" algn="l"/>
              </a:tabLst>
            </a:pPr>
            <a:r>
              <a:rPr sz="1700" b="1" dirty="0">
                <a:solidFill>
                  <a:srgbClr val="FFFFFF"/>
                </a:solidFill>
                <a:latin typeface="Arial"/>
                <a:cs typeface="Arial"/>
              </a:rPr>
              <a:t>Paragraph</a:t>
            </a:r>
            <a:r>
              <a:rPr sz="1700" b="1" spc="-5" dirty="0">
                <a:solidFill>
                  <a:srgbClr val="FFFFFF"/>
                </a:solidFill>
                <a:latin typeface="Arial"/>
                <a:cs typeface="Arial"/>
              </a:rPr>
              <a:t> </a:t>
            </a:r>
            <a:r>
              <a:rPr sz="1700" b="1" dirty="0">
                <a:solidFill>
                  <a:srgbClr val="FFFFFF"/>
                </a:solidFill>
                <a:latin typeface="Arial"/>
                <a:cs typeface="Arial"/>
              </a:rPr>
              <a:t>Structure</a:t>
            </a:r>
            <a:endParaRPr sz="1700">
              <a:latin typeface="Arial"/>
              <a:cs typeface="Arial"/>
            </a:endParaRPr>
          </a:p>
          <a:p>
            <a:pPr marL="314325" indent="-302260">
              <a:lnSpc>
                <a:spcPct val="100000"/>
              </a:lnSpc>
              <a:buClr>
                <a:srgbClr val="717BA2"/>
              </a:buClr>
              <a:buSzPct val="79411"/>
              <a:buFont typeface="Arial"/>
              <a:buChar char="•"/>
              <a:tabLst>
                <a:tab pos="314325" algn="l"/>
                <a:tab pos="314960" algn="l"/>
              </a:tabLst>
            </a:pPr>
            <a:r>
              <a:rPr sz="1700" b="1" spc="-25" dirty="0">
                <a:solidFill>
                  <a:srgbClr val="FFFFFF"/>
                </a:solidFill>
                <a:latin typeface="Arial"/>
                <a:cs typeface="Arial"/>
              </a:rPr>
              <a:t>Types </a:t>
            </a:r>
            <a:r>
              <a:rPr sz="1700" b="1" spc="-5" dirty="0">
                <a:solidFill>
                  <a:srgbClr val="FFFFFF"/>
                </a:solidFill>
                <a:latin typeface="Arial"/>
                <a:cs typeface="Arial"/>
              </a:rPr>
              <a:t>Of</a:t>
            </a:r>
            <a:r>
              <a:rPr sz="1700" b="1" spc="20" dirty="0">
                <a:solidFill>
                  <a:srgbClr val="FFFFFF"/>
                </a:solidFill>
                <a:latin typeface="Arial"/>
                <a:cs typeface="Arial"/>
              </a:rPr>
              <a:t> </a:t>
            </a:r>
            <a:r>
              <a:rPr sz="1700" b="1" dirty="0">
                <a:solidFill>
                  <a:srgbClr val="FFFFFF"/>
                </a:solidFill>
                <a:latin typeface="Arial"/>
                <a:cs typeface="Arial"/>
              </a:rPr>
              <a:t>Paragraph</a:t>
            </a:r>
            <a:endParaRPr sz="1700">
              <a:latin typeface="Arial"/>
              <a:cs typeface="Arial"/>
            </a:endParaRPr>
          </a:p>
        </p:txBody>
      </p:sp>
      <p:sp>
        <p:nvSpPr>
          <p:cNvPr id="9" name="object 9"/>
          <p:cNvSpPr txBox="1">
            <a:spLocks noGrp="1"/>
          </p:cNvSpPr>
          <p:nvPr>
            <p:ph type="ftr" sz="quarter" idx="5"/>
          </p:nvPr>
        </p:nvSpPr>
        <p:spPr>
          <a:prstGeom prst="rect">
            <a:avLst/>
          </a:prstGeom>
        </p:spPr>
        <p:txBody>
          <a:bodyPr vert="horz" wrap="square" lIns="0" tIns="0" rIns="0" bIns="0" rtlCol="0">
            <a:spAutoFit/>
          </a:bodyPr>
          <a:lstStyle/>
          <a:p>
            <a:pPr marL="12700">
              <a:lnSpc>
                <a:spcPct val="100000"/>
              </a:lnSpc>
            </a:pPr>
            <a:r>
              <a:rPr spc="-10" dirty="0"/>
              <a:t>1/31/2019</a:t>
            </a:r>
          </a:p>
        </p:txBody>
      </p:sp>
      <p:sp>
        <p:nvSpPr>
          <p:cNvPr id="6" name="object 6"/>
          <p:cNvSpPr txBox="1"/>
          <p:nvPr/>
        </p:nvSpPr>
        <p:spPr>
          <a:xfrm>
            <a:off x="514604" y="2261743"/>
            <a:ext cx="4785995" cy="1321435"/>
          </a:xfrm>
          <a:prstGeom prst="rect">
            <a:avLst/>
          </a:prstGeom>
        </p:spPr>
        <p:txBody>
          <a:bodyPr vert="horz" wrap="square" lIns="0" tIns="13335" rIns="0" bIns="0" rtlCol="0">
            <a:spAutoFit/>
          </a:bodyPr>
          <a:lstStyle/>
          <a:p>
            <a:pPr marL="526415" indent="-514350">
              <a:lnSpc>
                <a:spcPct val="100000"/>
              </a:lnSpc>
              <a:spcBef>
                <a:spcPts val="105"/>
              </a:spcBef>
              <a:buClr>
                <a:srgbClr val="717BA2"/>
              </a:buClr>
              <a:buSzPct val="79411"/>
              <a:buAutoNum type="romanUcPeriod"/>
              <a:tabLst>
                <a:tab pos="526415" algn="l"/>
                <a:tab pos="527050" algn="l"/>
              </a:tabLst>
            </a:pPr>
            <a:r>
              <a:rPr sz="1700" b="1" dirty="0">
                <a:solidFill>
                  <a:srgbClr val="FFFFFF"/>
                </a:solidFill>
                <a:latin typeface="Arial"/>
                <a:cs typeface="Arial"/>
              </a:rPr>
              <a:t>Expository</a:t>
            </a:r>
            <a:r>
              <a:rPr sz="1700" b="1" spc="-15" dirty="0">
                <a:solidFill>
                  <a:srgbClr val="FFFFFF"/>
                </a:solidFill>
                <a:latin typeface="Arial"/>
                <a:cs typeface="Arial"/>
              </a:rPr>
              <a:t> </a:t>
            </a:r>
            <a:r>
              <a:rPr sz="1700" b="1" dirty="0">
                <a:solidFill>
                  <a:srgbClr val="FFFFFF"/>
                </a:solidFill>
                <a:latin typeface="Arial"/>
                <a:cs typeface="Arial"/>
              </a:rPr>
              <a:t>Paragraph</a:t>
            </a:r>
            <a:endParaRPr sz="1700">
              <a:latin typeface="Arial"/>
              <a:cs typeface="Arial"/>
            </a:endParaRPr>
          </a:p>
          <a:p>
            <a:pPr marL="526415" indent="-514350">
              <a:lnSpc>
                <a:spcPct val="100000"/>
              </a:lnSpc>
              <a:buClr>
                <a:srgbClr val="717BA2"/>
              </a:buClr>
              <a:buSzPct val="79411"/>
              <a:buAutoNum type="romanUcPeriod"/>
              <a:tabLst>
                <a:tab pos="526415" algn="l"/>
                <a:tab pos="527050" algn="l"/>
              </a:tabLst>
            </a:pPr>
            <a:r>
              <a:rPr sz="1700" b="1" spc="-5" dirty="0">
                <a:solidFill>
                  <a:srgbClr val="FFFFFF"/>
                </a:solidFill>
                <a:latin typeface="Arial"/>
                <a:cs typeface="Arial"/>
              </a:rPr>
              <a:t>Narrative</a:t>
            </a:r>
            <a:r>
              <a:rPr sz="1700" b="1" spc="35" dirty="0">
                <a:solidFill>
                  <a:srgbClr val="FFFFFF"/>
                </a:solidFill>
                <a:latin typeface="Arial"/>
                <a:cs typeface="Arial"/>
              </a:rPr>
              <a:t> </a:t>
            </a:r>
            <a:r>
              <a:rPr sz="1700" b="1" dirty="0">
                <a:solidFill>
                  <a:srgbClr val="FFFFFF"/>
                </a:solidFill>
                <a:latin typeface="Arial"/>
                <a:cs typeface="Arial"/>
              </a:rPr>
              <a:t>Paragraph</a:t>
            </a:r>
            <a:endParaRPr sz="1700">
              <a:latin typeface="Arial"/>
              <a:cs typeface="Arial"/>
            </a:endParaRPr>
          </a:p>
          <a:p>
            <a:pPr marL="526415" indent="-514350">
              <a:lnSpc>
                <a:spcPct val="100000"/>
              </a:lnSpc>
              <a:buClr>
                <a:srgbClr val="717BA2"/>
              </a:buClr>
              <a:buSzPct val="79411"/>
              <a:buAutoNum type="romanUcPeriod"/>
              <a:tabLst>
                <a:tab pos="526415" algn="l"/>
                <a:tab pos="527050" algn="l"/>
              </a:tabLst>
            </a:pPr>
            <a:r>
              <a:rPr sz="1700" b="1" spc="-5" dirty="0">
                <a:solidFill>
                  <a:srgbClr val="FFFFFF"/>
                </a:solidFill>
                <a:latin typeface="Arial"/>
                <a:cs typeface="Arial"/>
              </a:rPr>
              <a:t>Descriptive</a:t>
            </a:r>
            <a:r>
              <a:rPr sz="1700" b="1" spc="-30" dirty="0">
                <a:solidFill>
                  <a:srgbClr val="FFFFFF"/>
                </a:solidFill>
                <a:latin typeface="Arial"/>
                <a:cs typeface="Arial"/>
              </a:rPr>
              <a:t> </a:t>
            </a:r>
            <a:r>
              <a:rPr sz="1700" b="1" dirty="0">
                <a:solidFill>
                  <a:srgbClr val="FFFFFF"/>
                </a:solidFill>
                <a:latin typeface="Arial"/>
                <a:cs typeface="Arial"/>
              </a:rPr>
              <a:t>Paragraph</a:t>
            </a:r>
            <a:endParaRPr sz="1700">
              <a:latin typeface="Arial"/>
              <a:cs typeface="Arial"/>
            </a:endParaRPr>
          </a:p>
          <a:p>
            <a:pPr marL="526415" indent="-514350">
              <a:lnSpc>
                <a:spcPct val="100000"/>
              </a:lnSpc>
              <a:buClr>
                <a:srgbClr val="717BA2"/>
              </a:buClr>
              <a:buSzPct val="79411"/>
              <a:buAutoNum type="romanUcPeriod"/>
              <a:tabLst>
                <a:tab pos="526415" algn="l"/>
                <a:tab pos="527050" algn="l"/>
              </a:tabLst>
            </a:pPr>
            <a:r>
              <a:rPr sz="1700" b="1" spc="-5" dirty="0">
                <a:solidFill>
                  <a:srgbClr val="FFFFFF"/>
                </a:solidFill>
                <a:latin typeface="Arial"/>
                <a:cs typeface="Arial"/>
              </a:rPr>
              <a:t>Persuasive</a:t>
            </a:r>
            <a:r>
              <a:rPr sz="1700" b="1" spc="-15" dirty="0">
                <a:solidFill>
                  <a:srgbClr val="FFFFFF"/>
                </a:solidFill>
                <a:latin typeface="Arial"/>
                <a:cs typeface="Arial"/>
              </a:rPr>
              <a:t> </a:t>
            </a:r>
            <a:r>
              <a:rPr sz="1700" b="1" dirty="0">
                <a:solidFill>
                  <a:srgbClr val="FFFFFF"/>
                </a:solidFill>
                <a:latin typeface="Arial"/>
                <a:cs typeface="Arial"/>
              </a:rPr>
              <a:t>Paragraph</a:t>
            </a:r>
            <a:endParaRPr sz="1700">
              <a:latin typeface="Arial"/>
              <a:cs typeface="Arial"/>
            </a:endParaRPr>
          </a:p>
          <a:p>
            <a:pPr marL="314325" indent="-302260">
              <a:lnSpc>
                <a:spcPct val="100000"/>
              </a:lnSpc>
              <a:buClr>
                <a:srgbClr val="717BA2"/>
              </a:buClr>
              <a:buSzPct val="79411"/>
              <a:buFont typeface="Arial"/>
              <a:buChar char="•"/>
              <a:tabLst>
                <a:tab pos="314325" algn="l"/>
                <a:tab pos="314960" algn="l"/>
              </a:tabLst>
            </a:pPr>
            <a:r>
              <a:rPr sz="1700" b="1" spc="-5" dirty="0">
                <a:solidFill>
                  <a:srgbClr val="FFFFFF"/>
                </a:solidFill>
                <a:latin typeface="Arial"/>
                <a:cs typeface="Arial"/>
              </a:rPr>
              <a:t>Systematic </a:t>
            </a:r>
            <a:r>
              <a:rPr sz="1700" b="1" dirty="0">
                <a:solidFill>
                  <a:srgbClr val="FFFFFF"/>
                </a:solidFill>
                <a:latin typeface="Arial"/>
                <a:cs typeface="Arial"/>
              </a:rPr>
              <a:t>method for writing a</a:t>
            </a:r>
            <a:r>
              <a:rPr sz="1700" b="1" spc="-10" dirty="0">
                <a:solidFill>
                  <a:srgbClr val="FFFFFF"/>
                </a:solidFill>
                <a:latin typeface="Arial"/>
                <a:cs typeface="Arial"/>
              </a:rPr>
              <a:t> </a:t>
            </a:r>
            <a:r>
              <a:rPr sz="1700" b="1" dirty="0">
                <a:solidFill>
                  <a:srgbClr val="FFFFFF"/>
                </a:solidFill>
                <a:latin typeface="Arial"/>
                <a:cs typeface="Arial"/>
              </a:rPr>
              <a:t>paragraph</a:t>
            </a:r>
            <a:endParaRPr sz="1700">
              <a:latin typeface="Arial"/>
              <a:cs typeface="Arial"/>
            </a:endParaRPr>
          </a:p>
        </p:txBody>
      </p:sp>
      <p:sp>
        <p:nvSpPr>
          <p:cNvPr id="7" name="object 7"/>
          <p:cNvSpPr txBox="1"/>
          <p:nvPr/>
        </p:nvSpPr>
        <p:spPr>
          <a:xfrm>
            <a:off x="527304" y="5155768"/>
            <a:ext cx="60960" cy="233045"/>
          </a:xfrm>
          <a:prstGeom prst="rect">
            <a:avLst/>
          </a:prstGeom>
        </p:spPr>
        <p:txBody>
          <a:bodyPr vert="horz" wrap="square" lIns="0" tIns="13335" rIns="0" bIns="0" rtlCol="0">
            <a:spAutoFit/>
          </a:bodyPr>
          <a:lstStyle/>
          <a:p>
            <a:pPr>
              <a:lnSpc>
                <a:spcPct val="100000"/>
              </a:lnSpc>
              <a:spcBef>
                <a:spcPts val="105"/>
              </a:spcBef>
            </a:pPr>
            <a:r>
              <a:rPr sz="1350" dirty="0">
                <a:solidFill>
                  <a:srgbClr val="717BA2"/>
                </a:solidFill>
                <a:latin typeface="Arial"/>
                <a:cs typeface="Arial"/>
              </a:rPr>
              <a:t>•</a:t>
            </a:r>
            <a:endParaRPr sz="1350">
              <a:latin typeface="Arial"/>
              <a:cs typeface="Arial"/>
            </a:endParaRPr>
          </a:p>
        </p:txBody>
      </p:sp>
      <p:sp>
        <p:nvSpPr>
          <p:cNvPr id="8" name="object 8"/>
          <p:cNvSpPr txBox="1"/>
          <p:nvPr/>
        </p:nvSpPr>
        <p:spPr>
          <a:xfrm>
            <a:off x="527304" y="3556838"/>
            <a:ext cx="5707380" cy="2877185"/>
          </a:xfrm>
          <a:prstGeom prst="rect">
            <a:avLst/>
          </a:prstGeom>
        </p:spPr>
        <p:txBody>
          <a:bodyPr vert="horz" wrap="square" lIns="0" tIns="13335" rIns="0" bIns="0" rtlCol="0">
            <a:spAutoFit/>
          </a:bodyPr>
          <a:lstStyle/>
          <a:p>
            <a:pPr marL="513715" indent="-514350">
              <a:lnSpc>
                <a:spcPct val="100000"/>
              </a:lnSpc>
              <a:spcBef>
                <a:spcPts val="105"/>
              </a:spcBef>
              <a:buClr>
                <a:srgbClr val="717BA2"/>
              </a:buClr>
              <a:buSzPct val="79411"/>
              <a:buAutoNum type="romanUcPeriod"/>
              <a:tabLst>
                <a:tab pos="513715" algn="l"/>
                <a:tab pos="514350" algn="l"/>
              </a:tabLst>
            </a:pPr>
            <a:r>
              <a:rPr sz="1700" b="1" dirty="0">
                <a:solidFill>
                  <a:srgbClr val="FFFFFF"/>
                </a:solidFill>
                <a:latin typeface="Arial"/>
                <a:cs typeface="Arial"/>
              </a:rPr>
              <a:t>Decide the topic of </a:t>
            </a:r>
            <a:r>
              <a:rPr sz="1700" b="1" spc="-5" dirty="0">
                <a:solidFill>
                  <a:srgbClr val="FFFFFF"/>
                </a:solidFill>
                <a:latin typeface="Arial"/>
                <a:cs typeface="Arial"/>
              </a:rPr>
              <a:t>your</a:t>
            </a:r>
            <a:r>
              <a:rPr sz="1700" b="1" spc="-40" dirty="0">
                <a:solidFill>
                  <a:srgbClr val="FFFFFF"/>
                </a:solidFill>
                <a:latin typeface="Arial"/>
                <a:cs typeface="Arial"/>
              </a:rPr>
              <a:t> </a:t>
            </a:r>
            <a:r>
              <a:rPr sz="1700" b="1" dirty="0">
                <a:solidFill>
                  <a:srgbClr val="FFFFFF"/>
                </a:solidFill>
                <a:latin typeface="Arial"/>
                <a:cs typeface="Arial"/>
              </a:rPr>
              <a:t>paragraph</a:t>
            </a:r>
            <a:endParaRPr sz="1700">
              <a:latin typeface="Arial"/>
              <a:cs typeface="Arial"/>
            </a:endParaRPr>
          </a:p>
          <a:p>
            <a:pPr marL="513715" indent="-514350">
              <a:lnSpc>
                <a:spcPct val="100000"/>
              </a:lnSpc>
              <a:buClr>
                <a:srgbClr val="717BA2"/>
              </a:buClr>
              <a:buSzPct val="79411"/>
              <a:buAutoNum type="romanUcPeriod"/>
              <a:tabLst>
                <a:tab pos="513715" algn="l"/>
                <a:tab pos="514350" algn="l"/>
              </a:tabLst>
            </a:pPr>
            <a:r>
              <a:rPr sz="1700" b="1" spc="-5" dirty="0">
                <a:solidFill>
                  <a:srgbClr val="FFFFFF"/>
                </a:solidFill>
                <a:latin typeface="Arial"/>
                <a:cs typeface="Arial"/>
              </a:rPr>
              <a:t>Develop </a:t>
            </a:r>
            <a:r>
              <a:rPr sz="1700" b="1" dirty="0">
                <a:solidFill>
                  <a:srgbClr val="FFFFFF"/>
                </a:solidFill>
                <a:latin typeface="Arial"/>
                <a:cs typeface="Arial"/>
              </a:rPr>
              <a:t>a topic</a:t>
            </a:r>
            <a:r>
              <a:rPr sz="1700" b="1" spc="25" dirty="0">
                <a:solidFill>
                  <a:srgbClr val="FFFFFF"/>
                </a:solidFill>
                <a:latin typeface="Arial"/>
                <a:cs typeface="Arial"/>
              </a:rPr>
              <a:t> </a:t>
            </a:r>
            <a:r>
              <a:rPr sz="1700" b="1" dirty="0">
                <a:solidFill>
                  <a:srgbClr val="FFFFFF"/>
                </a:solidFill>
                <a:latin typeface="Arial"/>
                <a:cs typeface="Arial"/>
              </a:rPr>
              <a:t>sentence</a:t>
            </a:r>
            <a:endParaRPr sz="1700">
              <a:latin typeface="Arial"/>
              <a:cs typeface="Arial"/>
            </a:endParaRPr>
          </a:p>
          <a:p>
            <a:pPr marL="513715" indent="-514350">
              <a:lnSpc>
                <a:spcPct val="100000"/>
              </a:lnSpc>
              <a:buClr>
                <a:srgbClr val="717BA2"/>
              </a:buClr>
              <a:buSzPct val="79411"/>
              <a:buAutoNum type="romanUcPeriod"/>
              <a:tabLst>
                <a:tab pos="513715" algn="l"/>
                <a:tab pos="514350" algn="l"/>
              </a:tabLst>
            </a:pPr>
            <a:r>
              <a:rPr sz="1700" b="1" dirty="0">
                <a:solidFill>
                  <a:srgbClr val="FFFFFF"/>
                </a:solidFill>
                <a:latin typeface="Arial"/>
                <a:cs typeface="Arial"/>
              </a:rPr>
              <a:t>Demonstrate </a:t>
            </a:r>
            <a:r>
              <a:rPr sz="1700" b="1" spc="-5" dirty="0">
                <a:solidFill>
                  <a:srgbClr val="FFFFFF"/>
                </a:solidFill>
                <a:latin typeface="Arial"/>
                <a:cs typeface="Arial"/>
              </a:rPr>
              <a:t>your</a:t>
            </a:r>
            <a:r>
              <a:rPr sz="1700" b="1" spc="-25" dirty="0">
                <a:solidFill>
                  <a:srgbClr val="FFFFFF"/>
                </a:solidFill>
                <a:latin typeface="Arial"/>
                <a:cs typeface="Arial"/>
              </a:rPr>
              <a:t> </a:t>
            </a:r>
            <a:r>
              <a:rPr sz="1700" b="1" dirty="0">
                <a:solidFill>
                  <a:srgbClr val="FFFFFF"/>
                </a:solidFill>
                <a:latin typeface="Arial"/>
                <a:cs typeface="Arial"/>
              </a:rPr>
              <a:t>point</a:t>
            </a:r>
            <a:endParaRPr sz="1700">
              <a:latin typeface="Arial"/>
              <a:cs typeface="Arial"/>
            </a:endParaRPr>
          </a:p>
          <a:p>
            <a:pPr marL="513715" indent="-514350">
              <a:lnSpc>
                <a:spcPct val="100000"/>
              </a:lnSpc>
              <a:buClr>
                <a:srgbClr val="717BA2"/>
              </a:buClr>
              <a:buSzPct val="79411"/>
              <a:buAutoNum type="romanUcPeriod"/>
              <a:tabLst>
                <a:tab pos="513715" algn="l"/>
                <a:tab pos="514350" algn="l"/>
              </a:tabLst>
            </a:pPr>
            <a:r>
              <a:rPr sz="1700" b="1" spc="-15" dirty="0">
                <a:solidFill>
                  <a:srgbClr val="FFFFFF"/>
                </a:solidFill>
                <a:latin typeface="Arial"/>
                <a:cs typeface="Arial"/>
              </a:rPr>
              <a:t>Give </a:t>
            </a:r>
            <a:r>
              <a:rPr sz="1700" b="1" spc="-5" dirty="0">
                <a:solidFill>
                  <a:srgbClr val="FFFFFF"/>
                </a:solidFill>
                <a:latin typeface="Arial"/>
                <a:cs typeface="Arial"/>
              </a:rPr>
              <a:t>your </a:t>
            </a:r>
            <a:r>
              <a:rPr sz="1700" b="1" dirty="0">
                <a:solidFill>
                  <a:srgbClr val="FFFFFF"/>
                </a:solidFill>
                <a:latin typeface="Arial"/>
                <a:cs typeface="Arial"/>
              </a:rPr>
              <a:t>paragraph</a:t>
            </a:r>
            <a:r>
              <a:rPr sz="1700" b="1" spc="50" dirty="0">
                <a:solidFill>
                  <a:srgbClr val="FFFFFF"/>
                </a:solidFill>
                <a:latin typeface="Arial"/>
                <a:cs typeface="Arial"/>
              </a:rPr>
              <a:t> </a:t>
            </a:r>
            <a:r>
              <a:rPr sz="1700" b="1" dirty="0">
                <a:solidFill>
                  <a:srgbClr val="FFFFFF"/>
                </a:solidFill>
                <a:latin typeface="Arial"/>
                <a:cs typeface="Arial"/>
              </a:rPr>
              <a:t>meaning</a:t>
            </a:r>
            <a:endParaRPr sz="1700">
              <a:latin typeface="Arial"/>
              <a:cs typeface="Arial"/>
            </a:endParaRPr>
          </a:p>
          <a:p>
            <a:pPr marL="513715" indent="-514350">
              <a:lnSpc>
                <a:spcPct val="100000"/>
              </a:lnSpc>
              <a:buClr>
                <a:srgbClr val="717BA2"/>
              </a:buClr>
              <a:buSzPct val="79411"/>
              <a:buAutoNum type="romanUcPeriod"/>
              <a:tabLst>
                <a:tab pos="513715" algn="l"/>
                <a:tab pos="514350" algn="l"/>
              </a:tabLst>
            </a:pPr>
            <a:r>
              <a:rPr sz="1700" b="1" dirty="0">
                <a:solidFill>
                  <a:srgbClr val="FFFFFF"/>
                </a:solidFill>
                <a:latin typeface="Arial"/>
                <a:cs typeface="Arial"/>
              </a:rPr>
              <a:t>Conclude</a:t>
            </a:r>
            <a:endParaRPr sz="1700">
              <a:latin typeface="Arial"/>
              <a:cs typeface="Arial"/>
            </a:endParaRPr>
          </a:p>
          <a:p>
            <a:pPr marL="513715" indent="-514350">
              <a:lnSpc>
                <a:spcPct val="100000"/>
              </a:lnSpc>
              <a:buClr>
                <a:srgbClr val="717BA2"/>
              </a:buClr>
              <a:buSzPct val="79411"/>
              <a:buAutoNum type="romanUcPeriod"/>
              <a:tabLst>
                <a:tab pos="513715" algn="l"/>
                <a:tab pos="514350" algn="l"/>
              </a:tabLst>
            </a:pPr>
            <a:r>
              <a:rPr sz="1700" b="1" spc="-5" dirty="0">
                <a:solidFill>
                  <a:srgbClr val="FFFFFF"/>
                </a:solidFill>
                <a:latin typeface="Arial"/>
                <a:cs typeface="Arial"/>
              </a:rPr>
              <a:t>Look-over </a:t>
            </a:r>
            <a:r>
              <a:rPr sz="1700" b="1" dirty="0">
                <a:solidFill>
                  <a:srgbClr val="FFFFFF"/>
                </a:solidFill>
                <a:latin typeface="Arial"/>
                <a:cs typeface="Arial"/>
              </a:rPr>
              <a:t>and</a:t>
            </a:r>
            <a:r>
              <a:rPr sz="1700" b="1" spc="15" dirty="0">
                <a:solidFill>
                  <a:srgbClr val="FFFFFF"/>
                </a:solidFill>
                <a:latin typeface="Arial"/>
                <a:cs typeface="Arial"/>
              </a:rPr>
              <a:t> </a:t>
            </a:r>
            <a:r>
              <a:rPr sz="1700" b="1" dirty="0">
                <a:solidFill>
                  <a:srgbClr val="FFFFFF"/>
                </a:solidFill>
                <a:latin typeface="Arial"/>
                <a:cs typeface="Arial"/>
              </a:rPr>
              <a:t>proof-reading</a:t>
            </a:r>
            <a:endParaRPr sz="1700">
              <a:latin typeface="Arial"/>
              <a:cs typeface="Arial"/>
            </a:endParaRPr>
          </a:p>
          <a:p>
            <a:pPr marL="513715">
              <a:lnSpc>
                <a:spcPct val="100000"/>
              </a:lnSpc>
            </a:pPr>
            <a:r>
              <a:rPr sz="1700" b="1" dirty="0">
                <a:solidFill>
                  <a:srgbClr val="FFFFFF"/>
                </a:solidFill>
                <a:latin typeface="Arial"/>
                <a:cs typeface="Arial"/>
              </a:rPr>
              <a:t>Four essential elements to </a:t>
            </a:r>
            <a:r>
              <a:rPr sz="1700" b="1" spc="5" dirty="0">
                <a:solidFill>
                  <a:srgbClr val="FFFFFF"/>
                </a:solidFill>
                <a:latin typeface="Arial"/>
                <a:cs typeface="Arial"/>
              </a:rPr>
              <a:t>write </a:t>
            </a:r>
            <a:r>
              <a:rPr sz="1700" b="1" dirty="0">
                <a:solidFill>
                  <a:srgbClr val="FFFFFF"/>
                </a:solidFill>
                <a:latin typeface="Arial"/>
                <a:cs typeface="Arial"/>
              </a:rPr>
              <a:t>a </a:t>
            </a:r>
            <a:r>
              <a:rPr sz="1700" b="1" spc="5" dirty="0">
                <a:solidFill>
                  <a:srgbClr val="FFFFFF"/>
                </a:solidFill>
                <a:latin typeface="Arial"/>
                <a:cs typeface="Arial"/>
              </a:rPr>
              <a:t>good</a:t>
            </a:r>
            <a:r>
              <a:rPr sz="1700" b="1" spc="-114" dirty="0">
                <a:solidFill>
                  <a:srgbClr val="FFFFFF"/>
                </a:solidFill>
                <a:latin typeface="Arial"/>
                <a:cs typeface="Arial"/>
              </a:rPr>
              <a:t> </a:t>
            </a:r>
            <a:r>
              <a:rPr sz="1700" b="1" dirty="0">
                <a:solidFill>
                  <a:srgbClr val="FFFFFF"/>
                </a:solidFill>
                <a:latin typeface="Arial"/>
                <a:cs typeface="Arial"/>
              </a:rPr>
              <a:t>paragraph</a:t>
            </a:r>
            <a:endParaRPr sz="1700">
              <a:latin typeface="Arial"/>
              <a:cs typeface="Arial"/>
            </a:endParaRPr>
          </a:p>
          <a:p>
            <a:pPr marL="513715" indent="-514350">
              <a:lnSpc>
                <a:spcPct val="100000"/>
              </a:lnSpc>
              <a:spcBef>
                <a:spcPts val="5"/>
              </a:spcBef>
              <a:buClr>
                <a:srgbClr val="717BA2"/>
              </a:buClr>
              <a:buSzPct val="79411"/>
              <a:buAutoNum type="romanUcPeriod"/>
              <a:tabLst>
                <a:tab pos="513715" algn="l"/>
                <a:tab pos="514350" algn="l"/>
              </a:tabLst>
            </a:pPr>
            <a:r>
              <a:rPr sz="1700" b="1" dirty="0">
                <a:solidFill>
                  <a:srgbClr val="FFFFFF"/>
                </a:solidFill>
                <a:latin typeface="Arial"/>
                <a:cs typeface="Arial"/>
              </a:rPr>
              <a:t>Unity</a:t>
            </a:r>
            <a:endParaRPr sz="1700">
              <a:latin typeface="Arial"/>
              <a:cs typeface="Arial"/>
            </a:endParaRPr>
          </a:p>
          <a:p>
            <a:pPr marL="513715" indent="-514350">
              <a:lnSpc>
                <a:spcPct val="100000"/>
              </a:lnSpc>
              <a:buClr>
                <a:srgbClr val="717BA2"/>
              </a:buClr>
              <a:buSzPct val="79411"/>
              <a:buAutoNum type="romanUcPeriod"/>
              <a:tabLst>
                <a:tab pos="513715" algn="l"/>
                <a:tab pos="514350" algn="l"/>
              </a:tabLst>
            </a:pPr>
            <a:r>
              <a:rPr sz="1700" b="1" dirty="0">
                <a:solidFill>
                  <a:srgbClr val="FFFFFF"/>
                </a:solidFill>
                <a:latin typeface="Arial"/>
                <a:cs typeface="Arial"/>
              </a:rPr>
              <a:t>Order</a:t>
            </a:r>
            <a:endParaRPr sz="1700">
              <a:latin typeface="Arial"/>
              <a:cs typeface="Arial"/>
            </a:endParaRPr>
          </a:p>
          <a:p>
            <a:pPr marL="513715" indent="-514350">
              <a:lnSpc>
                <a:spcPct val="100000"/>
              </a:lnSpc>
              <a:buClr>
                <a:srgbClr val="717BA2"/>
              </a:buClr>
              <a:buSzPct val="79411"/>
              <a:buAutoNum type="romanUcPeriod"/>
              <a:tabLst>
                <a:tab pos="513715" algn="l"/>
                <a:tab pos="514350" algn="l"/>
              </a:tabLst>
            </a:pPr>
            <a:r>
              <a:rPr sz="1700" b="1" dirty="0">
                <a:solidFill>
                  <a:srgbClr val="FFFFFF"/>
                </a:solidFill>
                <a:latin typeface="Arial"/>
                <a:cs typeface="Arial"/>
              </a:rPr>
              <a:t>Coherence</a:t>
            </a:r>
            <a:endParaRPr sz="1700">
              <a:latin typeface="Arial"/>
              <a:cs typeface="Arial"/>
            </a:endParaRPr>
          </a:p>
          <a:p>
            <a:pPr marL="513715" indent="-514350">
              <a:lnSpc>
                <a:spcPct val="100000"/>
              </a:lnSpc>
              <a:buClr>
                <a:srgbClr val="717BA2"/>
              </a:buClr>
              <a:buSzPct val="79411"/>
              <a:buAutoNum type="romanUcPeriod"/>
              <a:tabLst>
                <a:tab pos="513715" algn="l"/>
                <a:tab pos="514350" algn="l"/>
              </a:tabLst>
            </a:pPr>
            <a:r>
              <a:rPr sz="1700" b="1" dirty="0">
                <a:solidFill>
                  <a:srgbClr val="FFFFFF"/>
                </a:solidFill>
                <a:latin typeface="Arial"/>
                <a:cs typeface="Arial"/>
              </a:rPr>
              <a:t>Completeness</a:t>
            </a:r>
            <a:endParaRPr sz="1700">
              <a:latin typeface="Arial"/>
              <a:cs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604631" y="864870"/>
            <a:ext cx="196215" cy="208279"/>
          </a:xfrm>
          <a:prstGeom prst="rect">
            <a:avLst/>
          </a:prstGeom>
        </p:spPr>
        <p:txBody>
          <a:bodyPr vert="horz" wrap="square" lIns="0" tIns="12700" rIns="0" bIns="0" rtlCol="0">
            <a:spAutoFit/>
          </a:bodyPr>
          <a:lstStyle/>
          <a:p>
            <a:pPr marL="12700">
              <a:lnSpc>
                <a:spcPct val="100000"/>
              </a:lnSpc>
              <a:spcBef>
                <a:spcPts val="100"/>
              </a:spcBef>
            </a:pPr>
            <a:r>
              <a:rPr sz="1200" spc="-5" dirty="0">
                <a:solidFill>
                  <a:srgbClr val="FFFFFF"/>
                </a:solidFill>
                <a:latin typeface="Arial"/>
                <a:cs typeface="Arial"/>
              </a:rPr>
              <a:t>20</a:t>
            </a:r>
            <a:endParaRPr sz="1200">
              <a:latin typeface="Arial"/>
              <a:cs typeface="Arial"/>
            </a:endParaRPr>
          </a:p>
        </p:txBody>
      </p:sp>
      <p:sp>
        <p:nvSpPr>
          <p:cNvPr id="4" name="object 4"/>
          <p:cNvSpPr txBox="1">
            <a:spLocks noGrp="1"/>
          </p:cNvSpPr>
          <p:nvPr>
            <p:ph type="ftr" sz="quarter" idx="5"/>
          </p:nvPr>
        </p:nvSpPr>
        <p:spPr>
          <a:prstGeom prst="rect">
            <a:avLst/>
          </a:prstGeom>
        </p:spPr>
        <p:txBody>
          <a:bodyPr vert="horz" wrap="square" lIns="0" tIns="0" rIns="0" bIns="0" rtlCol="0">
            <a:spAutoFit/>
          </a:bodyPr>
          <a:lstStyle/>
          <a:p>
            <a:pPr marL="12700">
              <a:lnSpc>
                <a:spcPct val="100000"/>
              </a:lnSpc>
            </a:pPr>
            <a:r>
              <a:rPr spc="-10" dirty="0"/>
              <a:t>1/31/2019</a:t>
            </a:r>
          </a:p>
        </p:txBody>
      </p:sp>
      <p:sp>
        <p:nvSpPr>
          <p:cNvPr id="3" name="object 3"/>
          <p:cNvSpPr txBox="1"/>
          <p:nvPr/>
        </p:nvSpPr>
        <p:spPr>
          <a:xfrm>
            <a:off x="514604" y="1014729"/>
            <a:ext cx="6931025" cy="3002915"/>
          </a:xfrm>
          <a:prstGeom prst="rect">
            <a:avLst/>
          </a:prstGeom>
        </p:spPr>
        <p:txBody>
          <a:bodyPr vert="horz" wrap="square" lIns="0" tIns="12065" rIns="0" bIns="0" rtlCol="0">
            <a:spAutoFit/>
          </a:bodyPr>
          <a:lstStyle/>
          <a:p>
            <a:pPr marL="12700" marR="5080">
              <a:lnSpc>
                <a:spcPct val="100000"/>
              </a:lnSpc>
              <a:spcBef>
                <a:spcPts val="95"/>
              </a:spcBef>
              <a:buClr>
                <a:srgbClr val="717BA2"/>
              </a:buClr>
              <a:buSzPct val="76785"/>
              <a:buFont typeface="Wingdings"/>
              <a:buChar char=""/>
              <a:tabLst>
                <a:tab pos="240029" algn="l"/>
              </a:tabLst>
            </a:pPr>
            <a:r>
              <a:rPr sz="2800" b="1" spc="-5" dirty="0">
                <a:solidFill>
                  <a:srgbClr val="528592"/>
                </a:solidFill>
                <a:latin typeface="Arial"/>
                <a:cs typeface="Arial"/>
              </a:rPr>
              <a:t>Four essential elements to write a good  paragraph:</a:t>
            </a:r>
            <a:endParaRPr sz="2800">
              <a:latin typeface="Arial"/>
              <a:cs typeface="Arial"/>
            </a:endParaRPr>
          </a:p>
          <a:p>
            <a:pPr>
              <a:lnSpc>
                <a:spcPct val="100000"/>
              </a:lnSpc>
              <a:spcBef>
                <a:spcPts val="25"/>
              </a:spcBef>
            </a:pPr>
            <a:endParaRPr sz="3000">
              <a:latin typeface="Times New Roman"/>
              <a:cs typeface="Times New Roman"/>
            </a:endParaRPr>
          </a:p>
          <a:p>
            <a:pPr marL="181610" indent="-169545">
              <a:lnSpc>
                <a:spcPct val="100000"/>
              </a:lnSpc>
              <a:buClr>
                <a:srgbClr val="717BA2"/>
              </a:buClr>
              <a:buSzPct val="79166"/>
              <a:buChar char="•"/>
              <a:tabLst>
                <a:tab pos="182245" algn="l"/>
              </a:tabLst>
            </a:pPr>
            <a:r>
              <a:rPr sz="2400" spc="-5" dirty="0">
                <a:solidFill>
                  <a:srgbClr val="FFFFFF"/>
                </a:solidFill>
                <a:latin typeface="Arial"/>
                <a:cs typeface="Arial"/>
              </a:rPr>
              <a:t>Unity</a:t>
            </a:r>
            <a:endParaRPr sz="2400">
              <a:latin typeface="Arial"/>
              <a:cs typeface="Arial"/>
            </a:endParaRPr>
          </a:p>
          <a:p>
            <a:pPr marL="181610" indent="-169545">
              <a:lnSpc>
                <a:spcPct val="100000"/>
              </a:lnSpc>
              <a:spcBef>
                <a:spcPts val="575"/>
              </a:spcBef>
              <a:buClr>
                <a:srgbClr val="717BA2"/>
              </a:buClr>
              <a:buSzPct val="79166"/>
              <a:buChar char="•"/>
              <a:tabLst>
                <a:tab pos="182245" algn="l"/>
              </a:tabLst>
            </a:pPr>
            <a:r>
              <a:rPr sz="2400" dirty="0">
                <a:solidFill>
                  <a:srgbClr val="FFFFFF"/>
                </a:solidFill>
                <a:latin typeface="Arial"/>
                <a:cs typeface="Arial"/>
              </a:rPr>
              <a:t>Order</a:t>
            </a:r>
            <a:endParaRPr sz="2400">
              <a:latin typeface="Arial"/>
              <a:cs typeface="Arial"/>
            </a:endParaRPr>
          </a:p>
          <a:p>
            <a:pPr marL="181610" indent="-169545">
              <a:lnSpc>
                <a:spcPct val="100000"/>
              </a:lnSpc>
              <a:spcBef>
                <a:spcPts val="575"/>
              </a:spcBef>
              <a:buClr>
                <a:srgbClr val="717BA2"/>
              </a:buClr>
              <a:buSzPct val="79166"/>
              <a:buChar char="•"/>
              <a:tabLst>
                <a:tab pos="182245" algn="l"/>
              </a:tabLst>
            </a:pPr>
            <a:r>
              <a:rPr sz="2400" spc="-5" dirty="0">
                <a:solidFill>
                  <a:srgbClr val="FFFFFF"/>
                </a:solidFill>
                <a:latin typeface="Arial"/>
                <a:cs typeface="Arial"/>
              </a:rPr>
              <a:t>Coherence</a:t>
            </a:r>
            <a:endParaRPr sz="2400">
              <a:latin typeface="Arial"/>
              <a:cs typeface="Arial"/>
            </a:endParaRPr>
          </a:p>
          <a:p>
            <a:pPr marL="181610" indent="-169545">
              <a:lnSpc>
                <a:spcPct val="100000"/>
              </a:lnSpc>
              <a:spcBef>
                <a:spcPts val="580"/>
              </a:spcBef>
              <a:buClr>
                <a:srgbClr val="717BA2"/>
              </a:buClr>
              <a:buSzPct val="79166"/>
              <a:buChar char="•"/>
              <a:tabLst>
                <a:tab pos="182245" algn="l"/>
              </a:tabLst>
            </a:pPr>
            <a:r>
              <a:rPr sz="2400" spc="-5" dirty="0">
                <a:solidFill>
                  <a:srgbClr val="FFFFFF"/>
                </a:solidFill>
                <a:latin typeface="Arial"/>
                <a:cs typeface="Arial"/>
              </a:rPr>
              <a:t>Completeness</a:t>
            </a:r>
            <a:endParaRPr sz="2400">
              <a:latin typeface="Arial"/>
              <a:cs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604631" y="864870"/>
            <a:ext cx="196215" cy="208279"/>
          </a:xfrm>
          <a:prstGeom prst="rect">
            <a:avLst/>
          </a:prstGeom>
        </p:spPr>
        <p:txBody>
          <a:bodyPr vert="horz" wrap="square" lIns="0" tIns="12700" rIns="0" bIns="0" rtlCol="0">
            <a:spAutoFit/>
          </a:bodyPr>
          <a:lstStyle/>
          <a:p>
            <a:pPr marL="12700">
              <a:lnSpc>
                <a:spcPct val="100000"/>
              </a:lnSpc>
              <a:spcBef>
                <a:spcPts val="100"/>
              </a:spcBef>
            </a:pPr>
            <a:r>
              <a:rPr sz="1200" spc="-5" dirty="0">
                <a:solidFill>
                  <a:srgbClr val="FFFFFF"/>
                </a:solidFill>
                <a:latin typeface="Arial"/>
                <a:cs typeface="Arial"/>
              </a:rPr>
              <a:t>21</a:t>
            </a:r>
            <a:endParaRPr sz="1200">
              <a:latin typeface="Arial"/>
              <a:cs typeface="Arial"/>
            </a:endParaRPr>
          </a:p>
        </p:txBody>
      </p:sp>
      <p:sp>
        <p:nvSpPr>
          <p:cNvPr id="5" name="object 5"/>
          <p:cNvSpPr txBox="1">
            <a:spLocks noGrp="1"/>
          </p:cNvSpPr>
          <p:nvPr>
            <p:ph type="ftr" sz="quarter" idx="5"/>
          </p:nvPr>
        </p:nvSpPr>
        <p:spPr>
          <a:prstGeom prst="rect">
            <a:avLst/>
          </a:prstGeom>
        </p:spPr>
        <p:txBody>
          <a:bodyPr vert="horz" wrap="square" lIns="0" tIns="0" rIns="0" bIns="0" rtlCol="0">
            <a:spAutoFit/>
          </a:bodyPr>
          <a:lstStyle/>
          <a:p>
            <a:pPr marL="12700">
              <a:lnSpc>
                <a:spcPct val="100000"/>
              </a:lnSpc>
            </a:pPr>
            <a:r>
              <a:rPr spc="-10" dirty="0"/>
              <a:t>1/31/2019</a:t>
            </a:r>
          </a:p>
        </p:txBody>
      </p:sp>
      <p:sp>
        <p:nvSpPr>
          <p:cNvPr id="3" name="object 3"/>
          <p:cNvSpPr txBox="1">
            <a:spLocks noGrp="1"/>
          </p:cNvSpPr>
          <p:nvPr>
            <p:ph type="title"/>
          </p:nvPr>
        </p:nvSpPr>
        <p:spPr>
          <a:xfrm>
            <a:off x="514604" y="1014729"/>
            <a:ext cx="1555750" cy="452120"/>
          </a:xfrm>
          <a:prstGeom prst="rect">
            <a:avLst/>
          </a:prstGeom>
        </p:spPr>
        <p:txBody>
          <a:bodyPr vert="horz" wrap="square" lIns="0" tIns="12065" rIns="0" bIns="0" rtlCol="0">
            <a:spAutoFit/>
          </a:bodyPr>
          <a:lstStyle/>
          <a:p>
            <a:pPr marL="12700">
              <a:lnSpc>
                <a:spcPct val="100000"/>
              </a:lnSpc>
              <a:spcBef>
                <a:spcPts val="95"/>
              </a:spcBef>
              <a:tabLst>
                <a:tab pos="539750" algn="l"/>
              </a:tabLst>
            </a:pPr>
            <a:r>
              <a:rPr sz="1600" b="1" spc="-5" dirty="0">
                <a:solidFill>
                  <a:srgbClr val="717BA2"/>
                </a:solidFill>
                <a:latin typeface="Arial"/>
                <a:cs typeface="Arial"/>
              </a:rPr>
              <a:t>1.	</a:t>
            </a:r>
            <a:r>
              <a:rPr sz="2800" b="1" spc="-5" dirty="0">
                <a:solidFill>
                  <a:srgbClr val="528592"/>
                </a:solidFill>
                <a:latin typeface="Arial"/>
                <a:cs typeface="Arial"/>
              </a:rPr>
              <a:t>Unit</a:t>
            </a:r>
            <a:r>
              <a:rPr sz="2800" b="1" spc="-40" dirty="0">
                <a:solidFill>
                  <a:srgbClr val="528592"/>
                </a:solidFill>
                <a:latin typeface="Arial"/>
                <a:cs typeface="Arial"/>
              </a:rPr>
              <a:t>y</a:t>
            </a:r>
            <a:r>
              <a:rPr sz="2800" b="1" spc="-5" dirty="0">
                <a:solidFill>
                  <a:srgbClr val="528592"/>
                </a:solidFill>
                <a:latin typeface="Arial"/>
                <a:cs typeface="Arial"/>
              </a:rPr>
              <a:t>:</a:t>
            </a:r>
            <a:endParaRPr sz="2800">
              <a:latin typeface="Arial"/>
              <a:cs typeface="Arial"/>
            </a:endParaRPr>
          </a:p>
        </p:txBody>
      </p:sp>
      <p:sp>
        <p:nvSpPr>
          <p:cNvPr id="4" name="object 4"/>
          <p:cNvSpPr txBox="1"/>
          <p:nvPr/>
        </p:nvSpPr>
        <p:spPr>
          <a:xfrm>
            <a:off x="514604" y="1503933"/>
            <a:ext cx="8019415" cy="2160270"/>
          </a:xfrm>
          <a:prstGeom prst="rect">
            <a:avLst/>
          </a:prstGeom>
        </p:spPr>
        <p:txBody>
          <a:bodyPr vert="horz" wrap="square" lIns="0" tIns="13335" rIns="0" bIns="0" rtlCol="0">
            <a:spAutoFit/>
          </a:bodyPr>
          <a:lstStyle/>
          <a:p>
            <a:pPr marL="12700" marR="5080" indent="83820" algn="just">
              <a:lnSpc>
                <a:spcPct val="100000"/>
              </a:lnSpc>
              <a:spcBef>
                <a:spcPts val="105"/>
              </a:spcBef>
            </a:pPr>
            <a:r>
              <a:rPr sz="2000" dirty="0">
                <a:solidFill>
                  <a:srgbClr val="FFFFFF"/>
                </a:solidFill>
                <a:latin typeface="Arial"/>
                <a:cs typeface="Arial"/>
              </a:rPr>
              <a:t>Unity </a:t>
            </a:r>
            <a:r>
              <a:rPr sz="2000" spc="-5" dirty="0">
                <a:solidFill>
                  <a:srgbClr val="FFFFFF"/>
                </a:solidFill>
                <a:latin typeface="Arial"/>
                <a:cs typeface="Arial"/>
              </a:rPr>
              <a:t>in </a:t>
            </a:r>
            <a:r>
              <a:rPr sz="2000" dirty="0">
                <a:solidFill>
                  <a:srgbClr val="FFFFFF"/>
                </a:solidFill>
                <a:latin typeface="Arial"/>
                <a:cs typeface="Arial"/>
              </a:rPr>
              <a:t>a </a:t>
            </a:r>
            <a:r>
              <a:rPr sz="2000" spc="-5" dirty="0">
                <a:solidFill>
                  <a:srgbClr val="FFFFFF"/>
                </a:solidFill>
                <a:latin typeface="Arial"/>
                <a:cs typeface="Arial"/>
              </a:rPr>
              <a:t>paragraph </a:t>
            </a:r>
            <a:r>
              <a:rPr sz="2000" dirty="0">
                <a:solidFill>
                  <a:srgbClr val="FFFFFF"/>
                </a:solidFill>
                <a:latin typeface="Arial"/>
                <a:cs typeface="Arial"/>
              </a:rPr>
              <a:t>begins with the </a:t>
            </a:r>
            <a:r>
              <a:rPr sz="2000" spc="-5" dirty="0">
                <a:solidFill>
                  <a:srgbClr val="FFFFFF"/>
                </a:solidFill>
                <a:latin typeface="Arial"/>
                <a:cs typeface="Arial"/>
              </a:rPr>
              <a:t>topic sentence. </a:t>
            </a:r>
            <a:r>
              <a:rPr sz="2000" dirty="0">
                <a:solidFill>
                  <a:srgbClr val="FFFFFF"/>
                </a:solidFill>
                <a:latin typeface="Arial"/>
                <a:cs typeface="Arial"/>
              </a:rPr>
              <a:t>Every </a:t>
            </a:r>
            <a:r>
              <a:rPr sz="2000" spc="-5" dirty="0">
                <a:solidFill>
                  <a:srgbClr val="FFFFFF"/>
                </a:solidFill>
                <a:latin typeface="Arial"/>
                <a:cs typeface="Arial"/>
              </a:rPr>
              <a:t>paragraph  </a:t>
            </a:r>
            <a:r>
              <a:rPr sz="2000" dirty="0">
                <a:solidFill>
                  <a:srgbClr val="FFFFFF"/>
                </a:solidFill>
                <a:latin typeface="Arial"/>
                <a:cs typeface="Arial"/>
              </a:rPr>
              <a:t>has </a:t>
            </a:r>
            <a:r>
              <a:rPr sz="2000" spc="-5" dirty="0">
                <a:solidFill>
                  <a:srgbClr val="FFFFFF"/>
                </a:solidFill>
                <a:latin typeface="Arial"/>
                <a:cs typeface="Arial"/>
              </a:rPr>
              <a:t>one </a:t>
            </a:r>
            <a:r>
              <a:rPr sz="2000" dirty="0">
                <a:solidFill>
                  <a:srgbClr val="FFFFFF"/>
                </a:solidFill>
                <a:latin typeface="Arial"/>
                <a:cs typeface="Arial"/>
              </a:rPr>
              <a:t>single, controlling idea </a:t>
            </a:r>
            <a:r>
              <a:rPr sz="2000" spc="-5" dirty="0">
                <a:solidFill>
                  <a:srgbClr val="FFFFFF"/>
                </a:solidFill>
                <a:latin typeface="Arial"/>
                <a:cs typeface="Arial"/>
              </a:rPr>
              <a:t>that is expressed in </a:t>
            </a:r>
            <a:r>
              <a:rPr sz="2000" dirty="0">
                <a:solidFill>
                  <a:srgbClr val="FFFFFF"/>
                </a:solidFill>
                <a:latin typeface="Arial"/>
                <a:cs typeface="Arial"/>
              </a:rPr>
              <a:t>its </a:t>
            </a:r>
            <a:r>
              <a:rPr sz="2000" spc="-5" dirty="0">
                <a:solidFill>
                  <a:srgbClr val="FFFFFF"/>
                </a:solidFill>
                <a:latin typeface="Arial"/>
                <a:cs typeface="Arial"/>
              </a:rPr>
              <a:t>topic sentence,  </a:t>
            </a:r>
            <a:r>
              <a:rPr sz="2000" dirty="0">
                <a:solidFill>
                  <a:srgbClr val="FFFFFF"/>
                </a:solidFill>
                <a:latin typeface="Arial"/>
                <a:cs typeface="Arial"/>
              </a:rPr>
              <a:t>which </a:t>
            </a:r>
            <a:r>
              <a:rPr sz="2000" spc="-5" dirty="0">
                <a:solidFill>
                  <a:srgbClr val="FFFFFF"/>
                </a:solidFill>
                <a:latin typeface="Arial"/>
                <a:cs typeface="Arial"/>
              </a:rPr>
              <a:t>is typically </a:t>
            </a:r>
            <a:r>
              <a:rPr sz="2000" dirty="0">
                <a:solidFill>
                  <a:srgbClr val="FFFFFF"/>
                </a:solidFill>
                <a:latin typeface="Arial"/>
                <a:cs typeface="Arial"/>
              </a:rPr>
              <a:t>the </a:t>
            </a:r>
            <a:r>
              <a:rPr sz="2000" spc="-5" dirty="0">
                <a:solidFill>
                  <a:srgbClr val="FFFFFF"/>
                </a:solidFill>
                <a:latin typeface="Arial"/>
                <a:cs typeface="Arial"/>
              </a:rPr>
              <a:t>first sentence </a:t>
            </a:r>
            <a:r>
              <a:rPr sz="2000" spc="-10" dirty="0">
                <a:solidFill>
                  <a:srgbClr val="FFFFFF"/>
                </a:solidFill>
                <a:latin typeface="Arial"/>
                <a:cs typeface="Arial"/>
              </a:rPr>
              <a:t>of </a:t>
            </a:r>
            <a:r>
              <a:rPr sz="2000" dirty="0">
                <a:solidFill>
                  <a:srgbClr val="FFFFFF"/>
                </a:solidFill>
                <a:latin typeface="Arial"/>
                <a:cs typeface="Arial"/>
              </a:rPr>
              <a:t>the </a:t>
            </a:r>
            <a:r>
              <a:rPr sz="2000" spc="-5" dirty="0">
                <a:solidFill>
                  <a:srgbClr val="FFFFFF"/>
                </a:solidFill>
                <a:latin typeface="Arial"/>
                <a:cs typeface="Arial"/>
              </a:rPr>
              <a:t>paragraph. </a:t>
            </a:r>
            <a:r>
              <a:rPr sz="2000" dirty="0">
                <a:solidFill>
                  <a:srgbClr val="FFFFFF"/>
                </a:solidFill>
                <a:latin typeface="Arial"/>
                <a:cs typeface="Arial"/>
              </a:rPr>
              <a:t>A paragraph </a:t>
            </a:r>
            <a:r>
              <a:rPr sz="2000" spc="-5" dirty="0">
                <a:solidFill>
                  <a:srgbClr val="FFFFFF"/>
                </a:solidFill>
                <a:latin typeface="Arial"/>
                <a:cs typeface="Arial"/>
              </a:rPr>
              <a:t>is  </a:t>
            </a:r>
            <a:r>
              <a:rPr sz="2000" dirty="0">
                <a:solidFill>
                  <a:srgbClr val="FFFFFF"/>
                </a:solidFill>
                <a:latin typeface="Arial"/>
                <a:cs typeface="Arial"/>
              </a:rPr>
              <a:t>unified </a:t>
            </a:r>
            <a:r>
              <a:rPr sz="2000" spc="-5" dirty="0">
                <a:solidFill>
                  <a:srgbClr val="FFFFFF"/>
                </a:solidFill>
                <a:latin typeface="Arial"/>
                <a:cs typeface="Arial"/>
              </a:rPr>
              <a:t>around this </a:t>
            </a:r>
            <a:r>
              <a:rPr sz="2000" dirty="0">
                <a:solidFill>
                  <a:srgbClr val="FFFFFF"/>
                </a:solidFill>
                <a:latin typeface="Arial"/>
                <a:cs typeface="Arial"/>
              </a:rPr>
              <a:t>main </a:t>
            </a:r>
            <a:r>
              <a:rPr sz="2000" spc="-5" dirty="0">
                <a:solidFill>
                  <a:srgbClr val="FFFFFF"/>
                </a:solidFill>
                <a:latin typeface="Arial"/>
                <a:cs typeface="Arial"/>
              </a:rPr>
              <a:t>idea, </a:t>
            </a:r>
            <a:r>
              <a:rPr sz="2000" dirty="0">
                <a:solidFill>
                  <a:srgbClr val="FFFFFF"/>
                </a:solidFill>
                <a:latin typeface="Arial"/>
                <a:cs typeface="Arial"/>
              </a:rPr>
              <a:t>with </a:t>
            </a:r>
            <a:r>
              <a:rPr sz="2000" spc="-5" dirty="0">
                <a:solidFill>
                  <a:srgbClr val="FFFFFF"/>
                </a:solidFill>
                <a:latin typeface="Arial"/>
                <a:cs typeface="Arial"/>
              </a:rPr>
              <a:t>the </a:t>
            </a:r>
            <a:r>
              <a:rPr sz="2000" dirty="0">
                <a:solidFill>
                  <a:srgbClr val="FFFFFF"/>
                </a:solidFill>
                <a:latin typeface="Arial"/>
                <a:cs typeface="Arial"/>
              </a:rPr>
              <a:t>supporting </a:t>
            </a:r>
            <a:r>
              <a:rPr sz="2000" spc="-5" dirty="0">
                <a:solidFill>
                  <a:srgbClr val="FFFFFF"/>
                </a:solidFill>
                <a:latin typeface="Arial"/>
                <a:cs typeface="Arial"/>
              </a:rPr>
              <a:t>sentences providing  </a:t>
            </a:r>
            <a:r>
              <a:rPr sz="2000" dirty="0">
                <a:solidFill>
                  <a:srgbClr val="FFFFFF"/>
                </a:solidFill>
                <a:latin typeface="Arial"/>
                <a:cs typeface="Arial"/>
              </a:rPr>
              <a:t>detail and discussion. </a:t>
            </a:r>
            <a:r>
              <a:rPr sz="2000" spc="-5" dirty="0">
                <a:solidFill>
                  <a:srgbClr val="FFFFFF"/>
                </a:solidFill>
                <a:latin typeface="Arial"/>
                <a:cs typeface="Arial"/>
              </a:rPr>
              <a:t>In order to write </a:t>
            </a:r>
            <a:r>
              <a:rPr sz="2000" dirty="0">
                <a:solidFill>
                  <a:srgbClr val="FFFFFF"/>
                </a:solidFill>
                <a:latin typeface="Arial"/>
                <a:cs typeface="Arial"/>
              </a:rPr>
              <a:t>a </a:t>
            </a:r>
            <a:r>
              <a:rPr sz="2000" spc="-5" dirty="0">
                <a:solidFill>
                  <a:srgbClr val="FFFFFF"/>
                </a:solidFill>
                <a:latin typeface="Arial"/>
                <a:cs typeface="Arial"/>
              </a:rPr>
              <a:t>good topic </a:t>
            </a:r>
            <a:r>
              <a:rPr sz="2000" dirty="0">
                <a:solidFill>
                  <a:srgbClr val="FFFFFF"/>
                </a:solidFill>
                <a:latin typeface="Arial"/>
                <a:cs typeface="Arial"/>
              </a:rPr>
              <a:t>sentence, think  about </a:t>
            </a:r>
            <a:r>
              <a:rPr sz="2000" spc="-5" dirty="0">
                <a:solidFill>
                  <a:srgbClr val="FFFFFF"/>
                </a:solidFill>
                <a:latin typeface="Arial"/>
                <a:cs typeface="Arial"/>
              </a:rPr>
              <a:t>your theme and </a:t>
            </a:r>
            <a:r>
              <a:rPr sz="2000" dirty="0">
                <a:solidFill>
                  <a:srgbClr val="FFFFFF"/>
                </a:solidFill>
                <a:latin typeface="Arial"/>
                <a:cs typeface="Arial"/>
              </a:rPr>
              <a:t>all the </a:t>
            </a:r>
            <a:r>
              <a:rPr sz="2000" spc="-5" dirty="0">
                <a:solidFill>
                  <a:srgbClr val="FFFFFF"/>
                </a:solidFill>
                <a:latin typeface="Arial"/>
                <a:cs typeface="Arial"/>
              </a:rPr>
              <a:t>points </a:t>
            </a:r>
            <a:r>
              <a:rPr sz="2000" dirty="0">
                <a:solidFill>
                  <a:srgbClr val="FFFFFF"/>
                </a:solidFill>
                <a:latin typeface="Arial"/>
                <a:cs typeface="Arial"/>
              </a:rPr>
              <a:t>you want </a:t>
            </a:r>
            <a:r>
              <a:rPr sz="2000" spc="-5" dirty="0">
                <a:solidFill>
                  <a:srgbClr val="FFFFFF"/>
                </a:solidFill>
                <a:latin typeface="Arial"/>
                <a:cs typeface="Arial"/>
              </a:rPr>
              <a:t>to make. </a:t>
            </a:r>
            <a:r>
              <a:rPr sz="2000" dirty="0">
                <a:solidFill>
                  <a:srgbClr val="FFFFFF"/>
                </a:solidFill>
                <a:latin typeface="Arial"/>
                <a:cs typeface="Arial"/>
              </a:rPr>
              <a:t>Decide </a:t>
            </a:r>
            <a:r>
              <a:rPr sz="2000" spc="-5" dirty="0">
                <a:solidFill>
                  <a:srgbClr val="FFFFFF"/>
                </a:solidFill>
                <a:latin typeface="Arial"/>
                <a:cs typeface="Arial"/>
              </a:rPr>
              <a:t>which  </a:t>
            </a:r>
            <a:r>
              <a:rPr sz="2000" dirty="0">
                <a:solidFill>
                  <a:srgbClr val="FFFFFF"/>
                </a:solidFill>
                <a:latin typeface="Arial"/>
                <a:cs typeface="Arial"/>
              </a:rPr>
              <a:t>point drives the rest, and then write </a:t>
            </a:r>
            <a:r>
              <a:rPr sz="2000" spc="-5" dirty="0">
                <a:solidFill>
                  <a:srgbClr val="FFFFFF"/>
                </a:solidFill>
                <a:latin typeface="Arial"/>
                <a:cs typeface="Arial"/>
              </a:rPr>
              <a:t>it </a:t>
            </a:r>
            <a:r>
              <a:rPr sz="2000" dirty="0">
                <a:solidFill>
                  <a:srgbClr val="FFFFFF"/>
                </a:solidFill>
                <a:latin typeface="Arial"/>
                <a:cs typeface="Arial"/>
              </a:rPr>
              <a:t>as your topic</a:t>
            </a:r>
            <a:r>
              <a:rPr sz="2000" spc="-195" dirty="0">
                <a:solidFill>
                  <a:srgbClr val="FFFFFF"/>
                </a:solidFill>
                <a:latin typeface="Arial"/>
                <a:cs typeface="Arial"/>
              </a:rPr>
              <a:t> </a:t>
            </a:r>
            <a:r>
              <a:rPr sz="2000" dirty="0">
                <a:solidFill>
                  <a:srgbClr val="FFFFFF"/>
                </a:solidFill>
                <a:latin typeface="Arial"/>
                <a:cs typeface="Arial"/>
              </a:rPr>
              <a:t>sentence.</a:t>
            </a:r>
            <a:endParaRPr sz="2000">
              <a:latin typeface="Arial"/>
              <a:cs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604631" y="864870"/>
            <a:ext cx="196215" cy="208279"/>
          </a:xfrm>
          <a:prstGeom prst="rect">
            <a:avLst/>
          </a:prstGeom>
        </p:spPr>
        <p:txBody>
          <a:bodyPr vert="horz" wrap="square" lIns="0" tIns="12700" rIns="0" bIns="0" rtlCol="0">
            <a:spAutoFit/>
          </a:bodyPr>
          <a:lstStyle/>
          <a:p>
            <a:pPr marL="12700">
              <a:lnSpc>
                <a:spcPct val="100000"/>
              </a:lnSpc>
              <a:spcBef>
                <a:spcPts val="100"/>
              </a:spcBef>
            </a:pPr>
            <a:r>
              <a:rPr sz="1200" spc="-5" dirty="0">
                <a:solidFill>
                  <a:srgbClr val="FFFFFF"/>
                </a:solidFill>
                <a:latin typeface="Arial"/>
                <a:cs typeface="Arial"/>
              </a:rPr>
              <a:t>22</a:t>
            </a:r>
            <a:endParaRPr sz="1200">
              <a:latin typeface="Arial"/>
              <a:cs typeface="Arial"/>
            </a:endParaRPr>
          </a:p>
        </p:txBody>
      </p:sp>
      <p:sp>
        <p:nvSpPr>
          <p:cNvPr id="5" name="object 5"/>
          <p:cNvSpPr txBox="1">
            <a:spLocks noGrp="1"/>
          </p:cNvSpPr>
          <p:nvPr>
            <p:ph type="ftr" sz="quarter" idx="5"/>
          </p:nvPr>
        </p:nvSpPr>
        <p:spPr>
          <a:prstGeom prst="rect">
            <a:avLst/>
          </a:prstGeom>
        </p:spPr>
        <p:txBody>
          <a:bodyPr vert="horz" wrap="square" lIns="0" tIns="0" rIns="0" bIns="0" rtlCol="0">
            <a:spAutoFit/>
          </a:bodyPr>
          <a:lstStyle/>
          <a:p>
            <a:pPr marL="12700">
              <a:lnSpc>
                <a:spcPct val="100000"/>
              </a:lnSpc>
            </a:pPr>
            <a:r>
              <a:rPr spc="-10" dirty="0"/>
              <a:t>1/31/2019</a:t>
            </a:r>
          </a:p>
        </p:txBody>
      </p:sp>
      <p:sp>
        <p:nvSpPr>
          <p:cNvPr id="3" name="object 3"/>
          <p:cNvSpPr txBox="1">
            <a:spLocks noGrp="1"/>
          </p:cNvSpPr>
          <p:nvPr>
            <p:ph type="title"/>
          </p:nvPr>
        </p:nvSpPr>
        <p:spPr>
          <a:xfrm>
            <a:off x="514604" y="787654"/>
            <a:ext cx="1266190" cy="360680"/>
          </a:xfrm>
          <a:prstGeom prst="rect">
            <a:avLst/>
          </a:prstGeom>
        </p:spPr>
        <p:txBody>
          <a:bodyPr vert="horz" wrap="square" lIns="0" tIns="12065" rIns="0" bIns="0" rtlCol="0">
            <a:spAutoFit/>
          </a:bodyPr>
          <a:lstStyle/>
          <a:p>
            <a:pPr marL="12700">
              <a:lnSpc>
                <a:spcPct val="100000"/>
              </a:lnSpc>
              <a:spcBef>
                <a:spcPts val="95"/>
              </a:spcBef>
              <a:tabLst>
                <a:tab pos="400685" algn="l"/>
              </a:tabLst>
            </a:pPr>
            <a:r>
              <a:rPr sz="2200" b="1" spc="-5" dirty="0">
                <a:solidFill>
                  <a:srgbClr val="528592"/>
                </a:solidFill>
                <a:latin typeface="Arial"/>
                <a:cs typeface="Arial"/>
              </a:rPr>
              <a:t>2.	Orde</a:t>
            </a:r>
            <a:r>
              <a:rPr sz="2200" b="1" spc="-10" dirty="0">
                <a:solidFill>
                  <a:srgbClr val="528592"/>
                </a:solidFill>
                <a:latin typeface="Arial"/>
                <a:cs typeface="Arial"/>
              </a:rPr>
              <a:t>r</a:t>
            </a:r>
            <a:r>
              <a:rPr sz="2200" b="1" spc="-5" dirty="0">
                <a:solidFill>
                  <a:srgbClr val="528592"/>
                </a:solidFill>
                <a:latin typeface="Arial"/>
                <a:cs typeface="Arial"/>
              </a:rPr>
              <a:t>:</a:t>
            </a:r>
            <a:endParaRPr sz="2200">
              <a:latin typeface="Arial"/>
              <a:cs typeface="Arial"/>
            </a:endParaRPr>
          </a:p>
        </p:txBody>
      </p:sp>
      <p:sp>
        <p:nvSpPr>
          <p:cNvPr id="4" name="object 4"/>
          <p:cNvSpPr txBox="1"/>
          <p:nvPr/>
        </p:nvSpPr>
        <p:spPr>
          <a:xfrm>
            <a:off x="514604" y="1183894"/>
            <a:ext cx="8033384" cy="4220845"/>
          </a:xfrm>
          <a:prstGeom prst="rect">
            <a:avLst/>
          </a:prstGeom>
        </p:spPr>
        <p:txBody>
          <a:bodyPr vert="horz" wrap="square" lIns="0" tIns="13335" rIns="0" bIns="0" rtlCol="0">
            <a:spAutoFit/>
          </a:bodyPr>
          <a:lstStyle/>
          <a:p>
            <a:pPr marL="12700" marR="5080" indent="112395" algn="just">
              <a:lnSpc>
                <a:spcPct val="100000"/>
              </a:lnSpc>
              <a:spcBef>
                <a:spcPts val="105"/>
              </a:spcBef>
            </a:pPr>
            <a:r>
              <a:rPr sz="2000" spc="-5" dirty="0">
                <a:solidFill>
                  <a:srgbClr val="FFFFFF"/>
                </a:solidFill>
                <a:latin typeface="Arial"/>
                <a:cs typeface="Arial"/>
              </a:rPr>
              <a:t>Order refers to </a:t>
            </a:r>
            <a:r>
              <a:rPr sz="2000" dirty="0">
                <a:solidFill>
                  <a:srgbClr val="FFFFFF"/>
                </a:solidFill>
                <a:latin typeface="Arial"/>
                <a:cs typeface="Arial"/>
              </a:rPr>
              <a:t>the way you </a:t>
            </a:r>
            <a:r>
              <a:rPr sz="2000" spc="-5" dirty="0">
                <a:solidFill>
                  <a:srgbClr val="FFFFFF"/>
                </a:solidFill>
                <a:latin typeface="Arial"/>
                <a:cs typeface="Arial"/>
              </a:rPr>
              <a:t>organize your supporting sentences. </a:t>
            </a:r>
            <a:r>
              <a:rPr sz="2000" dirty="0">
                <a:solidFill>
                  <a:srgbClr val="FFFFFF"/>
                </a:solidFill>
                <a:latin typeface="Arial"/>
                <a:cs typeface="Arial"/>
              </a:rPr>
              <a:t>A  solid </a:t>
            </a:r>
            <a:r>
              <a:rPr sz="2000" spc="-5" dirty="0">
                <a:solidFill>
                  <a:srgbClr val="FFFFFF"/>
                </a:solidFill>
                <a:latin typeface="Arial"/>
                <a:cs typeface="Arial"/>
              </a:rPr>
              <a:t>paragraph </a:t>
            </a:r>
            <a:r>
              <a:rPr sz="2000" dirty="0">
                <a:solidFill>
                  <a:srgbClr val="FFFFFF"/>
                </a:solidFill>
                <a:latin typeface="Arial"/>
                <a:cs typeface="Arial"/>
              </a:rPr>
              <a:t>always </a:t>
            </a:r>
            <a:r>
              <a:rPr sz="2000" spc="-5" dirty="0">
                <a:solidFill>
                  <a:srgbClr val="FFFFFF"/>
                </a:solidFill>
                <a:latin typeface="Arial"/>
                <a:cs typeface="Arial"/>
              </a:rPr>
              <a:t>has </a:t>
            </a:r>
            <a:r>
              <a:rPr sz="2000" dirty="0">
                <a:solidFill>
                  <a:srgbClr val="FFFFFF"/>
                </a:solidFill>
                <a:latin typeface="Arial"/>
                <a:cs typeface="Arial"/>
              </a:rPr>
              <a:t>a definite </a:t>
            </a:r>
            <a:r>
              <a:rPr sz="2000" spc="-5" dirty="0">
                <a:solidFill>
                  <a:srgbClr val="FFFFFF"/>
                </a:solidFill>
                <a:latin typeface="Arial"/>
                <a:cs typeface="Arial"/>
              </a:rPr>
              <a:t>organization. </a:t>
            </a:r>
            <a:r>
              <a:rPr sz="2000" spc="-10" dirty="0">
                <a:solidFill>
                  <a:srgbClr val="FFFFFF"/>
                </a:solidFill>
                <a:latin typeface="Arial"/>
                <a:cs typeface="Arial"/>
              </a:rPr>
              <a:t>In </a:t>
            </a:r>
            <a:r>
              <a:rPr sz="2000" dirty="0">
                <a:solidFill>
                  <a:srgbClr val="FFFFFF"/>
                </a:solidFill>
                <a:latin typeface="Arial"/>
                <a:cs typeface="Arial"/>
              </a:rPr>
              <a:t>a </a:t>
            </a:r>
            <a:r>
              <a:rPr sz="2000" spc="-5" dirty="0">
                <a:solidFill>
                  <a:srgbClr val="FFFFFF"/>
                </a:solidFill>
                <a:latin typeface="Arial"/>
                <a:cs typeface="Arial"/>
              </a:rPr>
              <a:t>well-ordered  paragraph, the reader follows </a:t>
            </a:r>
            <a:r>
              <a:rPr sz="2000" dirty="0">
                <a:solidFill>
                  <a:srgbClr val="FFFFFF"/>
                </a:solidFill>
                <a:latin typeface="Arial"/>
                <a:cs typeface="Arial"/>
              </a:rPr>
              <a:t>along </a:t>
            </a:r>
            <a:r>
              <a:rPr sz="2000" spc="-25" dirty="0">
                <a:solidFill>
                  <a:srgbClr val="FFFFFF"/>
                </a:solidFill>
                <a:latin typeface="Arial"/>
                <a:cs typeface="Arial"/>
              </a:rPr>
              <a:t>easily, </a:t>
            </a:r>
            <a:r>
              <a:rPr sz="2000" dirty="0">
                <a:solidFill>
                  <a:srgbClr val="FFFFFF"/>
                </a:solidFill>
                <a:latin typeface="Arial"/>
                <a:cs typeface="Arial"/>
              </a:rPr>
              <a:t>aided </a:t>
            </a:r>
            <a:r>
              <a:rPr sz="2000" spc="-10" dirty="0">
                <a:solidFill>
                  <a:srgbClr val="FFFFFF"/>
                </a:solidFill>
                <a:latin typeface="Arial"/>
                <a:cs typeface="Arial"/>
              </a:rPr>
              <a:t>by </a:t>
            </a:r>
            <a:r>
              <a:rPr sz="2000" dirty="0">
                <a:solidFill>
                  <a:srgbClr val="FFFFFF"/>
                </a:solidFill>
                <a:latin typeface="Arial"/>
                <a:cs typeface="Arial"/>
              </a:rPr>
              <a:t>the </a:t>
            </a:r>
            <a:r>
              <a:rPr sz="2000" spc="-5" dirty="0">
                <a:solidFill>
                  <a:srgbClr val="FFFFFF"/>
                </a:solidFill>
                <a:latin typeface="Arial"/>
                <a:cs typeface="Arial"/>
              </a:rPr>
              <a:t>pattern </a:t>
            </a:r>
            <a:r>
              <a:rPr sz="2000" dirty="0">
                <a:solidFill>
                  <a:srgbClr val="FFFFFF"/>
                </a:solidFill>
                <a:latin typeface="Arial"/>
                <a:cs typeface="Arial"/>
              </a:rPr>
              <a:t>you  have established. </a:t>
            </a:r>
            <a:r>
              <a:rPr sz="2000" spc="-5" dirty="0">
                <a:solidFill>
                  <a:srgbClr val="FFFFFF"/>
                </a:solidFill>
                <a:latin typeface="Arial"/>
                <a:cs typeface="Arial"/>
              </a:rPr>
              <a:t>Order helps the reader grasp </a:t>
            </a:r>
            <a:r>
              <a:rPr sz="2000" dirty="0">
                <a:solidFill>
                  <a:srgbClr val="FFFFFF"/>
                </a:solidFill>
                <a:latin typeface="Arial"/>
                <a:cs typeface="Arial"/>
              </a:rPr>
              <a:t>your </a:t>
            </a:r>
            <a:r>
              <a:rPr sz="2000" spc="-5" dirty="0">
                <a:solidFill>
                  <a:srgbClr val="FFFFFF"/>
                </a:solidFill>
                <a:latin typeface="Arial"/>
                <a:cs typeface="Arial"/>
              </a:rPr>
              <a:t>meaning and  </a:t>
            </a:r>
            <a:r>
              <a:rPr sz="2000" dirty="0">
                <a:solidFill>
                  <a:srgbClr val="FFFFFF"/>
                </a:solidFill>
                <a:latin typeface="Arial"/>
                <a:cs typeface="Arial"/>
              </a:rPr>
              <a:t>avoid</a:t>
            </a:r>
            <a:r>
              <a:rPr sz="2000" spc="-10" dirty="0">
                <a:solidFill>
                  <a:srgbClr val="FFFFFF"/>
                </a:solidFill>
                <a:latin typeface="Arial"/>
                <a:cs typeface="Arial"/>
              </a:rPr>
              <a:t> </a:t>
            </a:r>
            <a:r>
              <a:rPr sz="2000" dirty="0">
                <a:solidFill>
                  <a:srgbClr val="FFFFFF"/>
                </a:solidFill>
                <a:latin typeface="Arial"/>
                <a:cs typeface="Arial"/>
              </a:rPr>
              <a:t>confusion.</a:t>
            </a:r>
            <a:endParaRPr sz="2000">
              <a:latin typeface="Arial"/>
              <a:cs typeface="Arial"/>
            </a:endParaRPr>
          </a:p>
          <a:p>
            <a:pPr marL="82550">
              <a:lnSpc>
                <a:spcPct val="100000"/>
              </a:lnSpc>
              <a:spcBef>
                <a:spcPts val="610"/>
              </a:spcBef>
              <a:tabLst>
                <a:tab pos="634365" algn="l"/>
              </a:tabLst>
            </a:pPr>
            <a:r>
              <a:rPr sz="2600" b="1" dirty="0">
                <a:solidFill>
                  <a:srgbClr val="528592"/>
                </a:solidFill>
                <a:latin typeface="Arial"/>
                <a:cs typeface="Arial"/>
              </a:rPr>
              <a:t>3.	Coherence:</a:t>
            </a:r>
            <a:endParaRPr sz="2600">
              <a:latin typeface="Arial"/>
              <a:cs typeface="Arial"/>
            </a:endParaRPr>
          </a:p>
          <a:p>
            <a:pPr marL="12700" marR="19050" algn="just">
              <a:lnSpc>
                <a:spcPct val="100000"/>
              </a:lnSpc>
              <a:spcBef>
                <a:spcPts val="495"/>
              </a:spcBef>
            </a:pPr>
            <a:r>
              <a:rPr sz="2000" spc="-5" dirty="0">
                <a:solidFill>
                  <a:srgbClr val="FFFFFF"/>
                </a:solidFill>
                <a:latin typeface="Arial"/>
                <a:cs typeface="Arial"/>
              </a:rPr>
              <a:t>Coherence </a:t>
            </a:r>
            <a:r>
              <a:rPr sz="2000" spc="-10" dirty="0">
                <a:solidFill>
                  <a:srgbClr val="FFFFFF"/>
                </a:solidFill>
                <a:latin typeface="Arial"/>
                <a:cs typeface="Arial"/>
              </a:rPr>
              <a:t>is </a:t>
            </a:r>
            <a:r>
              <a:rPr sz="2000" dirty="0">
                <a:solidFill>
                  <a:srgbClr val="FFFFFF"/>
                </a:solidFill>
                <a:latin typeface="Arial"/>
                <a:cs typeface="Arial"/>
              </a:rPr>
              <a:t>the quality that </a:t>
            </a:r>
            <a:r>
              <a:rPr sz="2000" spc="-5" dirty="0">
                <a:solidFill>
                  <a:srgbClr val="FFFFFF"/>
                </a:solidFill>
                <a:latin typeface="Arial"/>
                <a:cs typeface="Arial"/>
              </a:rPr>
              <a:t>makes </a:t>
            </a:r>
            <a:r>
              <a:rPr sz="2000" dirty="0">
                <a:solidFill>
                  <a:srgbClr val="FFFFFF"/>
                </a:solidFill>
                <a:latin typeface="Arial"/>
                <a:cs typeface="Arial"/>
              </a:rPr>
              <a:t>your writing </a:t>
            </a:r>
            <a:r>
              <a:rPr sz="2000" spc="-5" dirty="0">
                <a:solidFill>
                  <a:srgbClr val="FFFFFF"/>
                </a:solidFill>
                <a:latin typeface="Arial"/>
                <a:cs typeface="Arial"/>
              </a:rPr>
              <a:t>understandable.  Sentences </a:t>
            </a:r>
            <a:r>
              <a:rPr sz="2000" dirty="0">
                <a:solidFill>
                  <a:srgbClr val="FFFFFF"/>
                </a:solidFill>
                <a:latin typeface="Arial"/>
                <a:cs typeface="Arial"/>
              </a:rPr>
              <a:t>within a </a:t>
            </a:r>
            <a:r>
              <a:rPr sz="2000" spc="-5" dirty="0">
                <a:solidFill>
                  <a:srgbClr val="FFFFFF"/>
                </a:solidFill>
                <a:latin typeface="Arial"/>
                <a:cs typeface="Arial"/>
              </a:rPr>
              <a:t>paragraph need to connect to each other </a:t>
            </a:r>
            <a:r>
              <a:rPr sz="2000" dirty="0">
                <a:solidFill>
                  <a:srgbClr val="FFFFFF"/>
                </a:solidFill>
                <a:latin typeface="Arial"/>
                <a:cs typeface="Arial"/>
              </a:rPr>
              <a:t>and work  </a:t>
            </a:r>
            <a:r>
              <a:rPr sz="2000" spc="-5" dirty="0">
                <a:solidFill>
                  <a:srgbClr val="FFFFFF"/>
                </a:solidFill>
                <a:latin typeface="Arial"/>
                <a:cs typeface="Arial"/>
              </a:rPr>
              <a:t>together </a:t>
            </a:r>
            <a:r>
              <a:rPr sz="2000" spc="-10" dirty="0">
                <a:solidFill>
                  <a:srgbClr val="FFFFFF"/>
                </a:solidFill>
                <a:latin typeface="Arial"/>
                <a:cs typeface="Arial"/>
              </a:rPr>
              <a:t>as </a:t>
            </a:r>
            <a:r>
              <a:rPr sz="2000" dirty="0">
                <a:solidFill>
                  <a:srgbClr val="FFFFFF"/>
                </a:solidFill>
                <a:latin typeface="Arial"/>
                <a:cs typeface="Arial"/>
              </a:rPr>
              <a:t>a whole. </a:t>
            </a:r>
            <a:r>
              <a:rPr sz="2000" spc="-5" dirty="0">
                <a:solidFill>
                  <a:srgbClr val="FFFFFF"/>
                </a:solidFill>
                <a:latin typeface="Arial"/>
                <a:cs typeface="Arial"/>
              </a:rPr>
              <a:t>One </a:t>
            </a:r>
            <a:r>
              <a:rPr sz="2000" dirty="0">
                <a:solidFill>
                  <a:srgbClr val="FFFFFF"/>
                </a:solidFill>
                <a:latin typeface="Arial"/>
                <a:cs typeface="Arial"/>
              </a:rPr>
              <a:t>of </a:t>
            </a:r>
            <a:r>
              <a:rPr sz="2000" spc="-5" dirty="0">
                <a:solidFill>
                  <a:srgbClr val="FFFFFF"/>
                </a:solidFill>
                <a:latin typeface="Arial"/>
                <a:cs typeface="Arial"/>
              </a:rPr>
              <a:t>the best ways </a:t>
            </a:r>
            <a:r>
              <a:rPr sz="2000" spc="-10" dirty="0">
                <a:solidFill>
                  <a:srgbClr val="FFFFFF"/>
                </a:solidFill>
                <a:latin typeface="Arial"/>
                <a:cs typeface="Arial"/>
              </a:rPr>
              <a:t>to </a:t>
            </a:r>
            <a:r>
              <a:rPr sz="2000" spc="-5" dirty="0">
                <a:solidFill>
                  <a:srgbClr val="FFFFFF"/>
                </a:solidFill>
                <a:latin typeface="Arial"/>
                <a:cs typeface="Arial"/>
              </a:rPr>
              <a:t>achieve </a:t>
            </a:r>
            <a:r>
              <a:rPr sz="2000" dirty="0">
                <a:solidFill>
                  <a:srgbClr val="FFFFFF"/>
                </a:solidFill>
                <a:latin typeface="Arial"/>
                <a:cs typeface="Arial"/>
              </a:rPr>
              <a:t>coherency </a:t>
            </a:r>
            <a:r>
              <a:rPr sz="2000" spc="-10" dirty="0">
                <a:solidFill>
                  <a:srgbClr val="FFFFFF"/>
                </a:solidFill>
                <a:latin typeface="Arial"/>
                <a:cs typeface="Arial"/>
              </a:rPr>
              <a:t>is </a:t>
            </a:r>
            <a:r>
              <a:rPr sz="2000" spc="-20" dirty="0">
                <a:solidFill>
                  <a:srgbClr val="FFFFFF"/>
                </a:solidFill>
                <a:latin typeface="Arial"/>
                <a:cs typeface="Arial"/>
              </a:rPr>
              <a:t>to  </a:t>
            </a:r>
            <a:r>
              <a:rPr sz="2000" dirty="0">
                <a:solidFill>
                  <a:srgbClr val="FFFFFF"/>
                </a:solidFill>
                <a:latin typeface="Arial"/>
                <a:cs typeface="Arial"/>
              </a:rPr>
              <a:t>use </a:t>
            </a:r>
            <a:r>
              <a:rPr sz="2000" spc="-5" dirty="0">
                <a:solidFill>
                  <a:srgbClr val="FFFFFF"/>
                </a:solidFill>
                <a:latin typeface="Arial"/>
                <a:cs typeface="Arial"/>
              </a:rPr>
              <a:t>transition </a:t>
            </a:r>
            <a:r>
              <a:rPr sz="2000" dirty="0">
                <a:solidFill>
                  <a:srgbClr val="FFFFFF"/>
                </a:solidFill>
                <a:latin typeface="Arial"/>
                <a:cs typeface="Arial"/>
              </a:rPr>
              <a:t>words. </a:t>
            </a:r>
            <a:r>
              <a:rPr sz="2000" spc="-5" dirty="0">
                <a:solidFill>
                  <a:srgbClr val="FFFFFF"/>
                </a:solidFill>
                <a:latin typeface="Arial"/>
                <a:cs typeface="Arial"/>
              </a:rPr>
              <a:t>These words create bridges from one sentence </a:t>
            </a:r>
            <a:r>
              <a:rPr sz="2000" spc="-10" dirty="0">
                <a:solidFill>
                  <a:srgbClr val="FFFFFF"/>
                </a:solidFill>
                <a:latin typeface="Arial"/>
                <a:cs typeface="Arial"/>
              </a:rPr>
              <a:t>to  </a:t>
            </a:r>
            <a:r>
              <a:rPr sz="2000" dirty="0">
                <a:solidFill>
                  <a:srgbClr val="FFFFFF"/>
                </a:solidFill>
                <a:latin typeface="Arial"/>
                <a:cs typeface="Arial"/>
              </a:rPr>
              <a:t>the </a:t>
            </a:r>
            <a:r>
              <a:rPr sz="2000" spc="-5" dirty="0">
                <a:solidFill>
                  <a:srgbClr val="FFFFFF"/>
                </a:solidFill>
                <a:latin typeface="Arial"/>
                <a:cs typeface="Arial"/>
              </a:rPr>
              <a:t>next. </a:t>
            </a:r>
            <a:r>
              <a:rPr sz="2000" spc="-65" dirty="0">
                <a:solidFill>
                  <a:srgbClr val="FFFFFF"/>
                </a:solidFill>
                <a:latin typeface="Arial"/>
                <a:cs typeface="Arial"/>
              </a:rPr>
              <a:t>You </a:t>
            </a:r>
            <a:r>
              <a:rPr sz="2000" dirty="0">
                <a:solidFill>
                  <a:srgbClr val="FFFFFF"/>
                </a:solidFill>
                <a:latin typeface="Arial"/>
                <a:cs typeface="Arial"/>
              </a:rPr>
              <a:t>can </a:t>
            </a:r>
            <a:r>
              <a:rPr sz="2000" spc="-5" dirty="0">
                <a:solidFill>
                  <a:srgbClr val="FFFFFF"/>
                </a:solidFill>
                <a:latin typeface="Arial"/>
                <a:cs typeface="Arial"/>
              </a:rPr>
              <a:t>use transition words that </a:t>
            </a:r>
            <a:r>
              <a:rPr sz="2000" dirty="0">
                <a:solidFill>
                  <a:srgbClr val="FFFFFF"/>
                </a:solidFill>
                <a:latin typeface="Arial"/>
                <a:cs typeface="Arial"/>
              </a:rPr>
              <a:t>show </a:t>
            </a:r>
            <a:r>
              <a:rPr sz="2000" spc="-5" dirty="0">
                <a:solidFill>
                  <a:srgbClr val="FFFFFF"/>
                </a:solidFill>
                <a:latin typeface="Arial"/>
                <a:cs typeface="Arial"/>
              </a:rPr>
              <a:t>order (first, </a:t>
            </a:r>
            <a:r>
              <a:rPr sz="2000" dirty="0">
                <a:solidFill>
                  <a:srgbClr val="FFFFFF"/>
                </a:solidFill>
                <a:latin typeface="Arial"/>
                <a:cs typeface="Arial"/>
              </a:rPr>
              <a:t>second,  third); spatial relationships (above, below) </a:t>
            </a:r>
            <a:r>
              <a:rPr sz="2000" spc="-10" dirty="0">
                <a:solidFill>
                  <a:srgbClr val="FFFFFF"/>
                </a:solidFill>
                <a:latin typeface="Arial"/>
                <a:cs typeface="Arial"/>
              </a:rPr>
              <a:t>or </a:t>
            </a:r>
            <a:r>
              <a:rPr sz="2000" dirty="0">
                <a:solidFill>
                  <a:srgbClr val="FFFFFF"/>
                </a:solidFill>
                <a:latin typeface="Arial"/>
                <a:cs typeface="Arial"/>
              </a:rPr>
              <a:t>logic </a:t>
            </a:r>
            <a:r>
              <a:rPr sz="2000" spc="-5" dirty="0">
                <a:solidFill>
                  <a:srgbClr val="FFFFFF"/>
                </a:solidFill>
                <a:latin typeface="Arial"/>
                <a:cs typeface="Arial"/>
              </a:rPr>
              <a:t>(furthermore, in  </a:t>
            </a:r>
            <a:r>
              <a:rPr sz="2000" dirty="0">
                <a:solidFill>
                  <a:srgbClr val="FFFFFF"/>
                </a:solidFill>
                <a:latin typeface="Arial"/>
                <a:cs typeface="Arial"/>
              </a:rPr>
              <a:t>addition, </a:t>
            </a:r>
            <a:r>
              <a:rPr sz="2000" spc="-5" dirty="0">
                <a:solidFill>
                  <a:srgbClr val="FFFFFF"/>
                </a:solidFill>
                <a:latin typeface="Arial"/>
                <a:cs typeface="Arial"/>
              </a:rPr>
              <a:t>in</a:t>
            </a:r>
            <a:r>
              <a:rPr sz="2000" spc="-30" dirty="0">
                <a:solidFill>
                  <a:srgbClr val="FFFFFF"/>
                </a:solidFill>
                <a:latin typeface="Arial"/>
                <a:cs typeface="Arial"/>
              </a:rPr>
              <a:t> </a:t>
            </a:r>
            <a:r>
              <a:rPr sz="2000" dirty="0">
                <a:solidFill>
                  <a:srgbClr val="FFFFFF"/>
                </a:solidFill>
                <a:latin typeface="Arial"/>
                <a:cs typeface="Arial"/>
              </a:rPr>
              <a:t>fact).</a:t>
            </a:r>
            <a:endParaRPr sz="2000">
              <a:latin typeface="Arial"/>
              <a:cs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604631" y="864870"/>
            <a:ext cx="196215" cy="208279"/>
          </a:xfrm>
          <a:prstGeom prst="rect">
            <a:avLst/>
          </a:prstGeom>
        </p:spPr>
        <p:txBody>
          <a:bodyPr vert="horz" wrap="square" lIns="0" tIns="12700" rIns="0" bIns="0" rtlCol="0">
            <a:spAutoFit/>
          </a:bodyPr>
          <a:lstStyle/>
          <a:p>
            <a:pPr marL="12700">
              <a:lnSpc>
                <a:spcPct val="100000"/>
              </a:lnSpc>
              <a:spcBef>
                <a:spcPts val="100"/>
              </a:spcBef>
            </a:pPr>
            <a:r>
              <a:rPr sz="1200" spc="-5" dirty="0">
                <a:solidFill>
                  <a:srgbClr val="FFFFFF"/>
                </a:solidFill>
                <a:latin typeface="Arial"/>
                <a:cs typeface="Arial"/>
              </a:rPr>
              <a:t>23</a:t>
            </a:r>
            <a:endParaRPr sz="1200">
              <a:latin typeface="Arial"/>
              <a:cs typeface="Arial"/>
            </a:endParaRPr>
          </a:p>
        </p:txBody>
      </p:sp>
      <p:sp>
        <p:nvSpPr>
          <p:cNvPr id="5" name="object 5"/>
          <p:cNvSpPr txBox="1">
            <a:spLocks noGrp="1"/>
          </p:cNvSpPr>
          <p:nvPr>
            <p:ph type="ftr" sz="quarter" idx="5"/>
          </p:nvPr>
        </p:nvSpPr>
        <p:spPr>
          <a:prstGeom prst="rect">
            <a:avLst/>
          </a:prstGeom>
        </p:spPr>
        <p:txBody>
          <a:bodyPr vert="horz" wrap="square" lIns="0" tIns="0" rIns="0" bIns="0" rtlCol="0">
            <a:spAutoFit/>
          </a:bodyPr>
          <a:lstStyle/>
          <a:p>
            <a:pPr marL="12700">
              <a:lnSpc>
                <a:spcPct val="100000"/>
              </a:lnSpc>
            </a:pPr>
            <a:r>
              <a:rPr spc="-10" dirty="0"/>
              <a:t>1/31/2019</a:t>
            </a:r>
          </a:p>
        </p:txBody>
      </p:sp>
      <p:sp>
        <p:nvSpPr>
          <p:cNvPr id="3" name="object 3"/>
          <p:cNvSpPr txBox="1">
            <a:spLocks noGrp="1"/>
          </p:cNvSpPr>
          <p:nvPr>
            <p:ph type="title"/>
          </p:nvPr>
        </p:nvSpPr>
        <p:spPr>
          <a:xfrm>
            <a:off x="514604" y="862329"/>
            <a:ext cx="3166745" cy="452120"/>
          </a:xfrm>
          <a:prstGeom prst="rect">
            <a:avLst/>
          </a:prstGeom>
        </p:spPr>
        <p:txBody>
          <a:bodyPr vert="horz" wrap="square" lIns="0" tIns="12065" rIns="0" bIns="0" rtlCol="0">
            <a:spAutoFit/>
          </a:bodyPr>
          <a:lstStyle/>
          <a:p>
            <a:pPr marL="12700">
              <a:lnSpc>
                <a:spcPct val="100000"/>
              </a:lnSpc>
              <a:spcBef>
                <a:spcPts val="95"/>
              </a:spcBef>
              <a:tabLst>
                <a:tab pos="605155" algn="l"/>
              </a:tabLst>
            </a:pPr>
            <a:r>
              <a:rPr sz="2800" b="1" dirty="0">
                <a:solidFill>
                  <a:srgbClr val="528592"/>
                </a:solidFill>
                <a:latin typeface="Arial"/>
                <a:cs typeface="Arial"/>
              </a:rPr>
              <a:t>4.	</a:t>
            </a:r>
            <a:r>
              <a:rPr sz="2800" b="1" spc="-5" dirty="0">
                <a:solidFill>
                  <a:srgbClr val="528592"/>
                </a:solidFill>
                <a:latin typeface="Arial"/>
                <a:cs typeface="Arial"/>
              </a:rPr>
              <a:t>Completeness:</a:t>
            </a:r>
            <a:endParaRPr sz="2800">
              <a:latin typeface="Arial"/>
              <a:cs typeface="Arial"/>
            </a:endParaRPr>
          </a:p>
        </p:txBody>
      </p:sp>
      <p:sp>
        <p:nvSpPr>
          <p:cNvPr id="4" name="object 4"/>
          <p:cNvSpPr txBox="1"/>
          <p:nvPr/>
        </p:nvSpPr>
        <p:spPr>
          <a:xfrm>
            <a:off x="514604" y="1351533"/>
            <a:ext cx="7866380" cy="2465070"/>
          </a:xfrm>
          <a:prstGeom prst="rect">
            <a:avLst/>
          </a:prstGeom>
        </p:spPr>
        <p:txBody>
          <a:bodyPr vert="horz" wrap="square" lIns="0" tIns="13335" rIns="0" bIns="0" rtlCol="0">
            <a:spAutoFit/>
          </a:bodyPr>
          <a:lstStyle/>
          <a:p>
            <a:pPr marL="12700" marR="5080" indent="210185" algn="just">
              <a:lnSpc>
                <a:spcPct val="100000"/>
              </a:lnSpc>
              <a:spcBef>
                <a:spcPts val="105"/>
              </a:spcBef>
            </a:pPr>
            <a:r>
              <a:rPr sz="2000" spc="-5" dirty="0">
                <a:solidFill>
                  <a:srgbClr val="FFFFFF"/>
                </a:solidFill>
                <a:latin typeface="Arial"/>
                <a:cs typeface="Arial"/>
              </a:rPr>
              <a:t>Completeness </a:t>
            </a:r>
            <a:r>
              <a:rPr sz="2000" dirty="0">
                <a:solidFill>
                  <a:srgbClr val="FFFFFF"/>
                </a:solidFill>
                <a:latin typeface="Arial"/>
                <a:cs typeface="Arial"/>
              </a:rPr>
              <a:t>means a paragraph </a:t>
            </a:r>
            <a:r>
              <a:rPr sz="2000" spc="-5" dirty="0">
                <a:solidFill>
                  <a:srgbClr val="FFFFFF"/>
                </a:solidFill>
                <a:latin typeface="Arial"/>
                <a:cs typeface="Arial"/>
              </a:rPr>
              <a:t>is </a:t>
            </a:r>
            <a:r>
              <a:rPr sz="2000" b="1" spc="-5" dirty="0">
                <a:solidFill>
                  <a:srgbClr val="FFFFFF"/>
                </a:solidFill>
                <a:latin typeface="Arial"/>
                <a:cs typeface="Arial"/>
              </a:rPr>
              <a:t>well-developed</a:t>
            </a:r>
            <a:r>
              <a:rPr sz="2000" spc="-5" dirty="0">
                <a:solidFill>
                  <a:srgbClr val="FFFFFF"/>
                </a:solidFill>
                <a:latin typeface="Arial"/>
                <a:cs typeface="Arial"/>
              </a:rPr>
              <a:t>. If </a:t>
            </a:r>
            <a:r>
              <a:rPr sz="2000" dirty="0">
                <a:solidFill>
                  <a:srgbClr val="FFFFFF"/>
                </a:solidFill>
                <a:latin typeface="Arial"/>
                <a:cs typeface="Arial"/>
              </a:rPr>
              <a:t>all  </a:t>
            </a:r>
            <a:r>
              <a:rPr sz="2000" spc="-5" dirty="0">
                <a:solidFill>
                  <a:srgbClr val="FFFFFF"/>
                </a:solidFill>
                <a:latin typeface="Arial"/>
                <a:cs typeface="Arial"/>
              </a:rPr>
              <a:t>sentences </a:t>
            </a:r>
            <a:r>
              <a:rPr sz="2000" dirty="0">
                <a:solidFill>
                  <a:srgbClr val="FFFFFF"/>
                </a:solidFill>
                <a:latin typeface="Arial"/>
                <a:cs typeface="Arial"/>
              </a:rPr>
              <a:t>clearly </a:t>
            </a:r>
            <a:r>
              <a:rPr sz="2000" spc="-5" dirty="0">
                <a:solidFill>
                  <a:srgbClr val="FFFFFF"/>
                </a:solidFill>
                <a:latin typeface="Arial"/>
                <a:cs typeface="Arial"/>
              </a:rPr>
              <a:t>and sufficiently support </a:t>
            </a:r>
            <a:r>
              <a:rPr sz="2000" dirty="0">
                <a:solidFill>
                  <a:srgbClr val="FFFFFF"/>
                </a:solidFill>
                <a:latin typeface="Arial"/>
                <a:cs typeface="Arial"/>
              </a:rPr>
              <a:t>the main idea, </a:t>
            </a:r>
            <a:r>
              <a:rPr sz="2000" spc="-5" dirty="0">
                <a:solidFill>
                  <a:srgbClr val="FFFFFF"/>
                </a:solidFill>
                <a:latin typeface="Arial"/>
                <a:cs typeface="Arial"/>
              </a:rPr>
              <a:t>then your </a:t>
            </a:r>
            <a:r>
              <a:rPr sz="2000" spc="545" dirty="0">
                <a:solidFill>
                  <a:srgbClr val="FFFFFF"/>
                </a:solidFill>
                <a:latin typeface="Arial"/>
                <a:cs typeface="Arial"/>
              </a:rPr>
              <a:t> </a:t>
            </a:r>
            <a:r>
              <a:rPr sz="2000" spc="-5" dirty="0">
                <a:solidFill>
                  <a:srgbClr val="FFFFFF"/>
                </a:solidFill>
                <a:latin typeface="Arial"/>
                <a:cs typeface="Arial"/>
              </a:rPr>
              <a:t>paragraph is </a:t>
            </a:r>
            <a:r>
              <a:rPr sz="2000" dirty="0">
                <a:solidFill>
                  <a:srgbClr val="FFFFFF"/>
                </a:solidFill>
                <a:latin typeface="Arial"/>
                <a:cs typeface="Arial"/>
              </a:rPr>
              <a:t>complete. </a:t>
            </a:r>
            <a:r>
              <a:rPr sz="2000" spc="-10" dirty="0">
                <a:solidFill>
                  <a:srgbClr val="FFFFFF"/>
                </a:solidFill>
                <a:latin typeface="Arial"/>
                <a:cs typeface="Arial"/>
              </a:rPr>
              <a:t>If </a:t>
            </a:r>
            <a:r>
              <a:rPr sz="2000" spc="-5" dirty="0">
                <a:solidFill>
                  <a:srgbClr val="FFFFFF"/>
                </a:solidFill>
                <a:latin typeface="Arial"/>
                <a:cs typeface="Arial"/>
              </a:rPr>
              <a:t>there are </a:t>
            </a:r>
            <a:r>
              <a:rPr sz="2000" dirty="0">
                <a:solidFill>
                  <a:srgbClr val="FFFFFF"/>
                </a:solidFill>
                <a:latin typeface="Arial"/>
                <a:cs typeface="Arial"/>
              </a:rPr>
              <a:t>not enough </a:t>
            </a:r>
            <a:r>
              <a:rPr sz="2000" spc="-5" dirty="0">
                <a:solidFill>
                  <a:srgbClr val="FFFFFF"/>
                </a:solidFill>
                <a:latin typeface="Arial"/>
                <a:cs typeface="Arial"/>
              </a:rPr>
              <a:t>sentences or </a:t>
            </a:r>
            <a:r>
              <a:rPr sz="2000" dirty="0">
                <a:solidFill>
                  <a:srgbClr val="FFFFFF"/>
                </a:solidFill>
                <a:latin typeface="Arial"/>
                <a:cs typeface="Arial"/>
              </a:rPr>
              <a:t>enough  information </a:t>
            </a:r>
            <a:r>
              <a:rPr sz="2000" spc="-10" dirty="0">
                <a:solidFill>
                  <a:srgbClr val="FFFFFF"/>
                </a:solidFill>
                <a:latin typeface="Arial"/>
                <a:cs typeface="Arial"/>
              </a:rPr>
              <a:t>to </a:t>
            </a:r>
            <a:r>
              <a:rPr sz="2000" spc="-5" dirty="0">
                <a:solidFill>
                  <a:srgbClr val="FFFFFF"/>
                </a:solidFill>
                <a:latin typeface="Arial"/>
                <a:cs typeface="Arial"/>
              </a:rPr>
              <a:t>prove your </a:t>
            </a:r>
            <a:r>
              <a:rPr sz="2000" dirty="0">
                <a:solidFill>
                  <a:srgbClr val="FFFFFF"/>
                </a:solidFill>
                <a:latin typeface="Arial"/>
                <a:cs typeface="Arial"/>
              </a:rPr>
              <a:t>thesis, </a:t>
            </a:r>
            <a:r>
              <a:rPr sz="2000" spc="-5" dirty="0">
                <a:solidFill>
                  <a:srgbClr val="FFFFFF"/>
                </a:solidFill>
                <a:latin typeface="Arial"/>
                <a:cs typeface="Arial"/>
              </a:rPr>
              <a:t>then </a:t>
            </a:r>
            <a:r>
              <a:rPr sz="2000" dirty="0">
                <a:solidFill>
                  <a:srgbClr val="FFFFFF"/>
                </a:solidFill>
                <a:latin typeface="Arial"/>
                <a:cs typeface="Arial"/>
              </a:rPr>
              <a:t>the </a:t>
            </a:r>
            <a:r>
              <a:rPr sz="2000" spc="-5" dirty="0">
                <a:solidFill>
                  <a:srgbClr val="FFFFFF"/>
                </a:solidFill>
                <a:latin typeface="Arial"/>
                <a:cs typeface="Arial"/>
              </a:rPr>
              <a:t>paragraph is incomplete.  </a:t>
            </a:r>
            <a:r>
              <a:rPr sz="2000" dirty="0">
                <a:solidFill>
                  <a:srgbClr val="FFFFFF"/>
                </a:solidFill>
                <a:latin typeface="Arial"/>
                <a:cs typeface="Arial"/>
              </a:rPr>
              <a:t>Usually </a:t>
            </a:r>
            <a:r>
              <a:rPr sz="2000" spc="-5" dirty="0">
                <a:solidFill>
                  <a:srgbClr val="FFFFFF"/>
                </a:solidFill>
                <a:latin typeface="Arial"/>
                <a:cs typeface="Arial"/>
              </a:rPr>
              <a:t>three </a:t>
            </a:r>
            <a:r>
              <a:rPr sz="2000" dirty="0">
                <a:solidFill>
                  <a:srgbClr val="FFFFFF"/>
                </a:solidFill>
                <a:latin typeface="Arial"/>
                <a:cs typeface="Arial"/>
              </a:rPr>
              <a:t>supporting </a:t>
            </a:r>
            <a:r>
              <a:rPr sz="2000" spc="-5" dirty="0">
                <a:solidFill>
                  <a:srgbClr val="FFFFFF"/>
                </a:solidFill>
                <a:latin typeface="Arial"/>
                <a:cs typeface="Arial"/>
              </a:rPr>
              <a:t>sentences, in </a:t>
            </a:r>
            <a:r>
              <a:rPr sz="2000" dirty="0">
                <a:solidFill>
                  <a:srgbClr val="FFFFFF"/>
                </a:solidFill>
                <a:latin typeface="Arial"/>
                <a:cs typeface="Arial"/>
              </a:rPr>
              <a:t>addition </a:t>
            </a:r>
            <a:r>
              <a:rPr sz="2000" spc="-5" dirty="0">
                <a:solidFill>
                  <a:srgbClr val="FFFFFF"/>
                </a:solidFill>
                <a:latin typeface="Arial"/>
                <a:cs typeface="Arial"/>
              </a:rPr>
              <a:t>to </a:t>
            </a:r>
            <a:r>
              <a:rPr sz="2000" dirty="0">
                <a:solidFill>
                  <a:srgbClr val="FFFFFF"/>
                </a:solidFill>
                <a:latin typeface="Arial"/>
                <a:cs typeface="Arial"/>
              </a:rPr>
              <a:t>a topic </a:t>
            </a:r>
            <a:r>
              <a:rPr sz="2000" spc="-5" dirty="0">
                <a:solidFill>
                  <a:srgbClr val="FFFFFF"/>
                </a:solidFill>
                <a:latin typeface="Arial"/>
                <a:cs typeface="Arial"/>
              </a:rPr>
              <a:t>sentence  </a:t>
            </a:r>
            <a:r>
              <a:rPr sz="2000" dirty="0">
                <a:solidFill>
                  <a:srgbClr val="FFFFFF"/>
                </a:solidFill>
                <a:latin typeface="Arial"/>
                <a:cs typeface="Arial"/>
              </a:rPr>
              <a:t>and concluding </a:t>
            </a:r>
            <a:r>
              <a:rPr sz="2000" spc="-5" dirty="0">
                <a:solidFill>
                  <a:srgbClr val="FFFFFF"/>
                </a:solidFill>
                <a:latin typeface="Arial"/>
                <a:cs typeface="Arial"/>
              </a:rPr>
              <a:t>sentence, </a:t>
            </a:r>
            <a:r>
              <a:rPr sz="2000" dirty="0">
                <a:solidFill>
                  <a:srgbClr val="FFFFFF"/>
                </a:solidFill>
                <a:latin typeface="Arial"/>
                <a:cs typeface="Arial"/>
              </a:rPr>
              <a:t>are </a:t>
            </a:r>
            <a:r>
              <a:rPr sz="2000" spc="-5" dirty="0">
                <a:solidFill>
                  <a:srgbClr val="FFFFFF"/>
                </a:solidFill>
                <a:latin typeface="Arial"/>
                <a:cs typeface="Arial"/>
              </a:rPr>
              <a:t>needed </a:t>
            </a:r>
            <a:r>
              <a:rPr sz="2000" spc="-10" dirty="0">
                <a:solidFill>
                  <a:srgbClr val="FFFFFF"/>
                </a:solidFill>
                <a:latin typeface="Arial"/>
                <a:cs typeface="Arial"/>
              </a:rPr>
              <a:t>for </a:t>
            </a:r>
            <a:r>
              <a:rPr sz="2000" dirty="0">
                <a:solidFill>
                  <a:srgbClr val="FFFFFF"/>
                </a:solidFill>
                <a:latin typeface="Arial"/>
                <a:cs typeface="Arial"/>
              </a:rPr>
              <a:t>a </a:t>
            </a:r>
            <a:r>
              <a:rPr sz="2000" spc="-5" dirty="0">
                <a:solidFill>
                  <a:srgbClr val="FFFFFF"/>
                </a:solidFill>
                <a:latin typeface="Arial"/>
                <a:cs typeface="Arial"/>
              </a:rPr>
              <a:t>paragraph </a:t>
            </a:r>
            <a:r>
              <a:rPr sz="2000" spc="-10" dirty="0">
                <a:solidFill>
                  <a:srgbClr val="FFFFFF"/>
                </a:solidFill>
                <a:latin typeface="Arial"/>
                <a:cs typeface="Arial"/>
              </a:rPr>
              <a:t>to </a:t>
            </a:r>
            <a:r>
              <a:rPr sz="2000" spc="-15" dirty="0">
                <a:solidFill>
                  <a:srgbClr val="FFFFFF"/>
                </a:solidFill>
                <a:latin typeface="Arial"/>
                <a:cs typeface="Arial"/>
              </a:rPr>
              <a:t>be  </a:t>
            </a:r>
            <a:r>
              <a:rPr sz="2000" dirty="0">
                <a:solidFill>
                  <a:srgbClr val="FFFFFF"/>
                </a:solidFill>
                <a:latin typeface="Arial"/>
                <a:cs typeface="Arial"/>
              </a:rPr>
              <a:t>complete. </a:t>
            </a:r>
            <a:r>
              <a:rPr sz="2000" spc="-10" dirty="0">
                <a:solidFill>
                  <a:srgbClr val="FFFFFF"/>
                </a:solidFill>
                <a:latin typeface="Arial"/>
                <a:cs typeface="Arial"/>
              </a:rPr>
              <a:t>The </a:t>
            </a:r>
            <a:r>
              <a:rPr sz="2000" dirty="0">
                <a:solidFill>
                  <a:srgbClr val="FFFFFF"/>
                </a:solidFill>
                <a:latin typeface="Arial"/>
                <a:cs typeface="Arial"/>
              </a:rPr>
              <a:t>concluding </a:t>
            </a:r>
            <a:r>
              <a:rPr sz="2000" spc="-5" dirty="0">
                <a:solidFill>
                  <a:srgbClr val="FFFFFF"/>
                </a:solidFill>
                <a:latin typeface="Arial"/>
                <a:cs typeface="Arial"/>
              </a:rPr>
              <a:t>sentence </a:t>
            </a:r>
            <a:r>
              <a:rPr sz="2000" dirty="0">
                <a:solidFill>
                  <a:srgbClr val="FFFFFF"/>
                </a:solidFill>
                <a:latin typeface="Arial"/>
                <a:cs typeface="Arial"/>
              </a:rPr>
              <a:t>or last </a:t>
            </a:r>
            <a:r>
              <a:rPr sz="2000" spc="-5" dirty="0">
                <a:solidFill>
                  <a:srgbClr val="FFFFFF"/>
                </a:solidFill>
                <a:latin typeface="Arial"/>
                <a:cs typeface="Arial"/>
              </a:rPr>
              <a:t>sentence </a:t>
            </a:r>
            <a:r>
              <a:rPr sz="2000" dirty="0">
                <a:solidFill>
                  <a:srgbClr val="FFFFFF"/>
                </a:solidFill>
                <a:latin typeface="Arial"/>
                <a:cs typeface="Arial"/>
              </a:rPr>
              <a:t>of the </a:t>
            </a:r>
            <a:r>
              <a:rPr sz="2000" spc="-5" dirty="0">
                <a:solidFill>
                  <a:srgbClr val="FFFFFF"/>
                </a:solidFill>
                <a:latin typeface="Arial"/>
                <a:cs typeface="Arial"/>
              </a:rPr>
              <a:t>paragraph  </a:t>
            </a:r>
            <a:r>
              <a:rPr sz="2000" dirty="0">
                <a:solidFill>
                  <a:srgbClr val="FFFFFF"/>
                </a:solidFill>
                <a:latin typeface="Arial"/>
                <a:cs typeface="Arial"/>
              </a:rPr>
              <a:t>should summarize your main idea by reinforcing your topic</a:t>
            </a:r>
            <a:r>
              <a:rPr sz="2000" spc="-160" dirty="0">
                <a:solidFill>
                  <a:srgbClr val="FFFFFF"/>
                </a:solidFill>
                <a:latin typeface="Arial"/>
                <a:cs typeface="Arial"/>
              </a:rPr>
              <a:t> </a:t>
            </a:r>
            <a:r>
              <a:rPr sz="2000" dirty="0">
                <a:solidFill>
                  <a:srgbClr val="FFFFFF"/>
                </a:solidFill>
                <a:latin typeface="Arial"/>
                <a:cs typeface="Arial"/>
              </a:rPr>
              <a:t>sentence.</a:t>
            </a:r>
            <a:endParaRPr sz="2000">
              <a:latin typeface="Arial"/>
              <a:cs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604631" y="864870"/>
            <a:ext cx="196215" cy="208279"/>
          </a:xfrm>
          <a:prstGeom prst="rect">
            <a:avLst/>
          </a:prstGeom>
        </p:spPr>
        <p:txBody>
          <a:bodyPr vert="horz" wrap="square" lIns="0" tIns="12700" rIns="0" bIns="0" rtlCol="0">
            <a:spAutoFit/>
          </a:bodyPr>
          <a:lstStyle/>
          <a:p>
            <a:pPr marL="12700">
              <a:lnSpc>
                <a:spcPct val="100000"/>
              </a:lnSpc>
              <a:spcBef>
                <a:spcPts val="100"/>
              </a:spcBef>
            </a:pPr>
            <a:r>
              <a:rPr sz="1200" spc="-5" dirty="0">
                <a:solidFill>
                  <a:srgbClr val="FFFFFF"/>
                </a:solidFill>
                <a:latin typeface="Arial"/>
                <a:cs typeface="Arial"/>
              </a:rPr>
              <a:t>24</a:t>
            </a:r>
            <a:endParaRPr sz="1200">
              <a:latin typeface="Arial"/>
              <a:cs typeface="Arial"/>
            </a:endParaRPr>
          </a:p>
        </p:txBody>
      </p:sp>
      <p:sp>
        <p:nvSpPr>
          <p:cNvPr id="4" name="object 4"/>
          <p:cNvSpPr/>
          <p:nvPr/>
        </p:nvSpPr>
        <p:spPr>
          <a:xfrm>
            <a:off x="2133600" y="1371600"/>
            <a:ext cx="3642105" cy="720852"/>
          </a:xfrm>
          <a:prstGeom prst="rect">
            <a:avLst/>
          </a:prstGeom>
          <a:blipFill>
            <a:blip r:embed="rId2" cstate="print"/>
            <a:stretch>
              <a:fillRect/>
            </a:stretch>
          </a:blipFill>
        </p:spPr>
        <p:txBody>
          <a:bodyPr wrap="square" lIns="0" tIns="0" rIns="0" bIns="0" rtlCol="0"/>
          <a:lstStyle/>
          <a:p>
            <a:endParaRPr/>
          </a:p>
        </p:txBody>
      </p:sp>
      <p:sp>
        <p:nvSpPr>
          <p:cNvPr id="5" name="object 5"/>
          <p:cNvSpPr txBox="1">
            <a:spLocks noGrp="1"/>
          </p:cNvSpPr>
          <p:nvPr>
            <p:ph type="ftr" sz="quarter" idx="5"/>
          </p:nvPr>
        </p:nvSpPr>
        <p:spPr>
          <a:prstGeom prst="rect">
            <a:avLst/>
          </a:prstGeom>
        </p:spPr>
        <p:txBody>
          <a:bodyPr vert="horz" wrap="square" lIns="0" tIns="0" rIns="0" bIns="0" rtlCol="0">
            <a:spAutoFit/>
          </a:bodyPr>
          <a:lstStyle/>
          <a:p>
            <a:pPr marL="12700">
              <a:lnSpc>
                <a:spcPct val="100000"/>
              </a:lnSpc>
            </a:pPr>
            <a:r>
              <a:rPr spc="-10" dirty="0"/>
              <a:t>1/31/2019</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647303" y="864870"/>
            <a:ext cx="110489" cy="208279"/>
          </a:xfrm>
          <a:prstGeom prst="rect">
            <a:avLst/>
          </a:prstGeom>
        </p:spPr>
        <p:txBody>
          <a:bodyPr vert="horz" wrap="square" lIns="0" tIns="12700" rIns="0" bIns="0" rtlCol="0">
            <a:spAutoFit/>
          </a:bodyPr>
          <a:lstStyle/>
          <a:p>
            <a:pPr marL="12700">
              <a:lnSpc>
                <a:spcPct val="100000"/>
              </a:lnSpc>
              <a:spcBef>
                <a:spcPts val="100"/>
              </a:spcBef>
            </a:pPr>
            <a:r>
              <a:rPr sz="1200" spc="-5" dirty="0">
                <a:solidFill>
                  <a:srgbClr val="FFFFFF"/>
                </a:solidFill>
                <a:latin typeface="Arial"/>
                <a:cs typeface="Arial"/>
              </a:rPr>
              <a:t>3</a:t>
            </a:r>
            <a:endParaRPr sz="1200">
              <a:latin typeface="Arial"/>
              <a:cs typeface="Arial"/>
            </a:endParaRPr>
          </a:p>
        </p:txBody>
      </p:sp>
      <p:sp>
        <p:nvSpPr>
          <p:cNvPr id="3" name="object 3"/>
          <p:cNvSpPr/>
          <p:nvPr/>
        </p:nvSpPr>
        <p:spPr>
          <a:xfrm>
            <a:off x="3425952" y="1306067"/>
            <a:ext cx="2356104" cy="1231391"/>
          </a:xfrm>
          <a:prstGeom prst="rect">
            <a:avLst/>
          </a:prstGeom>
          <a:blipFill>
            <a:blip r:embed="rId2" cstate="print"/>
            <a:stretch>
              <a:fillRect/>
            </a:stretch>
          </a:blipFill>
        </p:spPr>
        <p:txBody>
          <a:bodyPr wrap="square" lIns="0" tIns="0" rIns="0" bIns="0" rtlCol="0"/>
          <a:lstStyle/>
          <a:p>
            <a:endParaRPr/>
          </a:p>
        </p:txBody>
      </p:sp>
      <p:sp>
        <p:nvSpPr>
          <p:cNvPr id="4" name="object 4"/>
          <p:cNvSpPr txBox="1">
            <a:spLocks noGrp="1"/>
          </p:cNvSpPr>
          <p:nvPr>
            <p:ph type="title"/>
          </p:nvPr>
        </p:nvSpPr>
        <p:spPr>
          <a:xfrm>
            <a:off x="3696080" y="1465326"/>
            <a:ext cx="1750060" cy="848994"/>
          </a:xfrm>
          <a:prstGeom prst="rect">
            <a:avLst/>
          </a:prstGeom>
        </p:spPr>
        <p:txBody>
          <a:bodyPr vert="horz" wrap="square" lIns="0" tIns="76835" rIns="0" bIns="0" rtlCol="0">
            <a:spAutoFit/>
          </a:bodyPr>
          <a:lstStyle/>
          <a:p>
            <a:pPr marL="304165" marR="5080" indent="-291465">
              <a:lnSpc>
                <a:spcPts val="3000"/>
              </a:lnSpc>
              <a:spcBef>
                <a:spcPts val="605"/>
              </a:spcBef>
            </a:pPr>
            <a:r>
              <a:rPr sz="2900" dirty="0"/>
              <a:t>Par</a:t>
            </a:r>
            <a:r>
              <a:rPr sz="2900" spc="5" dirty="0"/>
              <a:t>a</a:t>
            </a:r>
            <a:r>
              <a:rPr sz="2900" dirty="0"/>
              <a:t>g</a:t>
            </a:r>
            <a:r>
              <a:rPr sz="2900" spc="5" dirty="0"/>
              <a:t>r</a:t>
            </a:r>
            <a:r>
              <a:rPr sz="2900" dirty="0"/>
              <a:t>aph  </a:t>
            </a:r>
            <a:r>
              <a:rPr sz="2900" spc="-5" dirty="0"/>
              <a:t>Writing</a:t>
            </a:r>
            <a:endParaRPr sz="2900"/>
          </a:p>
        </p:txBody>
      </p:sp>
      <p:sp>
        <p:nvSpPr>
          <p:cNvPr id="5" name="object 5"/>
          <p:cNvSpPr/>
          <p:nvPr/>
        </p:nvSpPr>
        <p:spPr>
          <a:xfrm>
            <a:off x="5003291" y="2859023"/>
            <a:ext cx="874776" cy="1139952"/>
          </a:xfrm>
          <a:prstGeom prst="rect">
            <a:avLst/>
          </a:prstGeom>
          <a:blipFill>
            <a:blip r:embed="rId3" cstate="print"/>
            <a:stretch>
              <a:fillRect/>
            </a:stretch>
          </a:blipFill>
        </p:spPr>
        <p:txBody>
          <a:bodyPr wrap="square" lIns="0" tIns="0" rIns="0" bIns="0" rtlCol="0"/>
          <a:lstStyle/>
          <a:p>
            <a:endParaRPr/>
          </a:p>
        </p:txBody>
      </p:sp>
      <p:sp>
        <p:nvSpPr>
          <p:cNvPr id="6" name="object 6"/>
          <p:cNvSpPr/>
          <p:nvPr/>
        </p:nvSpPr>
        <p:spPr>
          <a:xfrm>
            <a:off x="5187696" y="4319015"/>
            <a:ext cx="2212848" cy="1161288"/>
          </a:xfrm>
          <a:prstGeom prst="rect">
            <a:avLst/>
          </a:prstGeom>
          <a:blipFill>
            <a:blip r:embed="rId4" cstate="print"/>
            <a:stretch>
              <a:fillRect/>
            </a:stretch>
          </a:blipFill>
        </p:spPr>
        <p:txBody>
          <a:bodyPr wrap="square" lIns="0" tIns="0" rIns="0" bIns="0" rtlCol="0"/>
          <a:lstStyle/>
          <a:p>
            <a:endParaRPr/>
          </a:p>
        </p:txBody>
      </p:sp>
      <p:sp>
        <p:nvSpPr>
          <p:cNvPr id="7" name="object 7"/>
          <p:cNvSpPr txBox="1"/>
          <p:nvPr/>
        </p:nvSpPr>
        <p:spPr>
          <a:xfrm>
            <a:off x="5527040" y="4665979"/>
            <a:ext cx="1564640" cy="467995"/>
          </a:xfrm>
          <a:prstGeom prst="rect">
            <a:avLst/>
          </a:prstGeom>
        </p:spPr>
        <p:txBody>
          <a:bodyPr vert="horz" wrap="square" lIns="0" tIns="12700" rIns="0" bIns="0" rtlCol="0">
            <a:spAutoFit/>
          </a:bodyPr>
          <a:lstStyle/>
          <a:p>
            <a:pPr marL="12700">
              <a:lnSpc>
                <a:spcPct val="100000"/>
              </a:lnSpc>
              <a:spcBef>
                <a:spcPts val="100"/>
              </a:spcBef>
            </a:pPr>
            <a:r>
              <a:rPr sz="2900" dirty="0">
                <a:solidFill>
                  <a:srgbClr val="FFFFFF"/>
                </a:solidFill>
                <a:latin typeface="Arial"/>
                <a:cs typeface="Arial"/>
              </a:rPr>
              <a:t>Defi</a:t>
            </a:r>
            <a:r>
              <a:rPr sz="2900" spc="10" dirty="0">
                <a:solidFill>
                  <a:srgbClr val="FFFFFF"/>
                </a:solidFill>
                <a:latin typeface="Arial"/>
                <a:cs typeface="Arial"/>
              </a:rPr>
              <a:t>n</a:t>
            </a:r>
            <a:r>
              <a:rPr sz="2900" dirty="0">
                <a:solidFill>
                  <a:srgbClr val="FFFFFF"/>
                </a:solidFill>
                <a:latin typeface="Arial"/>
                <a:cs typeface="Arial"/>
              </a:rPr>
              <a:t>ition</a:t>
            </a:r>
            <a:endParaRPr sz="2900">
              <a:latin typeface="Arial"/>
              <a:cs typeface="Arial"/>
            </a:endParaRPr>
          </a:p>
        </p:txBody>
      </p:sp>
      <p:sp>
        <p:nvSpPr>
          <p:cNvPr id="8" name="object 8"/>
          <p:cNvSpPr/>
          <p:nvPr/>
        </p:nvSpPr>
        <p:spPr>
          <a:xfrm>
            <a:off x="3953255" y="4661915"/>
            <a:ext cx="1205484" cy="475488"/>
          </a:xfrm>
          <a:prstGeom prst="rect">
            <a:avLst/>
          </a:prstGeom>
          <a:blipFill>
            <a:blip r:embed="rId5" cstate="print"/>
            <a:stretch>
              <a:fillRect/>
            </a:stretch>
          </a:blipFill>
        </p:spPr>
        <p:txBody>
          <a:bodyPr wrap="square" lIns="0" tIns="0" rIns="0" bIns="0" rtlCol="0"/>
          <a:lstStyle/>
          <a:p>
            <a:endParaRPr/>
          </a:p>
        </p:txBody>
      </p:sp>
      <p:sp>
        <p:nvSpPr>
          <p:cNvPr id="9" name="object 9"/>
          <p:cNvSpPr/>
          <p:nvPr/>
        </p:nvSpPr>
        <p:spPr>
          <a:xfrm>
            <a:off x="1711451" y="4319015"/>
            <a:ext cx="2212848" cy="1161288"/>
          </a:xfrm>
          <a:prstGeom prst="rect">
            <a:avLst/>
          </a:prstGeom>
          <a:blipFill>
            <a:blip r:embed="rId6" cstate="print"/>
            <a:stretch>
              <a:fillRect/>
            </a:stretch>
          </a:blipFill>
        </p:spPr>
        <p:txBody>
          <a:bodyPr wrap="square" lIns="0" tIns="0" rIns="0" bIns="0" rtlCol="0"/>
          <a:lstStyle/>
          <a:p>
            <a:endParaRPr/>
          </a:p>
        </p:txBody>
      </p:sp>
      <p:sp>
        <p:nvSpPr>
          <p:cNvPr id="10" name="object 10"/>
          <p:cNvSpPr txBox="1"/>
          <p:nvPr/>
        </p:nvSpPr>
        <p:spPr>
          <a:xfrm>
            <a:off x="2379091" y="4665979"/>
            <a:ext cx="1010285" cy="467995"/>
          </a:xfrm>
          <a:prstGeom prst="rect">
            <a:avLst/>
          </a:prstGeom>
        </p:spPr>
        <p:txBody>
          <a:bodyPr vert="horz" wrap="square" lIns="0" tIns="12700" rIns="0" bIns="0" rtlCol="0">
            <a:spAutoFit/>
          </a:bodyPr>
          <a:lstStyle/>
          <a:p>
            <a:pPr marL="12700">
              <a:lnSpc>
                <a:spcPct val="100000"/>
              </a:lnSpc>
              <a:spcBef>
                <a:spcPts val="100"/>
              </a:spcBef>
            </a:pPr>
            <a:r>
              <a:rPr sz="2900" dirty="0">
                <a:solidFill>
                  <a:srgbClr val="FFFFFF"/>
                </a:solidFill>
                <a:latin typeface="Arial"/>
                <a:cs typeface="Arial"/>
              </a:rPr>
              <a:t>Ori</a:t>
            </a:r>
            <a:r>
              <a:rPr sz="2900" spc="5" dirty="0">
                <a:solidFill>
                  <a:srgbClr val="FFFFFF"/>
                </a:solidFill>
                <a:latin typeface="Arial"/>
                <a:cs typeface="Arial"/>
              </a:rPr>
              <a:t>g</a:t>
            </a:r>
            <a:r>
              <a:rPr sz="2900" dirty="0">
                <a:solidFill>
                  <a:srgbClr val="FFFFFF"/>
                </a:solidFill>
                <a:latin typeface="Arial"/>
                <a:cs typeface="Arial"/>
              </a:rPr>
              <a:t>in</a:t>
            </a:r>
            <a:endParaRPr sz="2900">
              <a:latin typeface="Arial"/>
              <a:cs typeface="Arial"/>
            </a:endParaRPr>
          </a:p>
        </p:txBody>
      </p:sp>
      <p:sp>
        <p:nvSpPr>
          <p:cNvPr id="11" name="object 11"/>
          <p:cNvSpPr/>
          <p:nvPr/>
        </p:nvSpPr>
        <p:spPr>
          <a:xfrm>
            <a:off x="3265932" y="2859023"/>
            <a:ext cx="874776" cy="1139952"/>
          </a:xfrm>
          <a:prstGeom prst="rect">
            <a:avLst/>
          </a:prstGeom>
          <a:blipFill>
            <a:blip r:embed="rId7" cstate="print"/>
            <a:stretch>
              <a:fillRect/>
            </a:stretch>
          </a:blipFill>
        </p:spPr>
        <p:txBody>
          <a:bodyPr wrap="square" lIns="0" tIns="0" rIns="0" bIns="0" rtlCol="0"/>
          <a:lstStyle/>
          <a:p>
            <a:endParaRPr/>
          </a:p>
        </p:txBody>
      </p:sp>
      <p:sp>
        <p:nvSpPr>
          <p:cNvPr id="12" name="object 12"/>
          <p:cNvSpPr txBox="1">
            <a:spLocks noGrp="1"/>
          </p:cNvSpPr>
          <p:nvPr>
            <p:ph type="ftr" sz="quarter" idx="5"/>
          </p:nvPr>
        </p:nvSpPr>
        <p:spPr>
          <a:prstGeom prst="rect">
            <a:avLst/>
          </a:prstGeom>
        </p:spPr>
        <p:txBody>
          <a:bodyPr vert="horz" wrap="square" lIns="0" tIns="0" rIns="0" bIns="0" rtlCol="0">
            <a:spAutoFit/>
          </a:bodyPr>
          <a:lstStyle/>
          <a:p>
            <a:pPr marL="12700">
              <a:lnSpc>
                <a:spcPct val="100000"/>
              </a:lnSpc>
            </a:pPr>
            <a:r>
              <a:rPr spc="-10" dirty="0"/>
              <a:t>1/31/2019</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647303" y="864870"/>
            <a:ext cx="110489" cy="208279"/>
          </a:xfrm>
          <a:prstGeom prst="rect">
            <a:avLst/>
          </a:prstGeom>
        </p:spPr>
        <p:txBody>
          <a:bodyPr vert="horz" wrap="square" lIns="0" tIns="12700" rIns="0" bIns="0" rtlCol="0">
            <a:spAutoFit/>
          </a:bodyPr>
          <a:lstStyle/>
          <a:p>
            <a:pPr marL="12700">
              <a:lnSpc>
                <a:spcPct val="100000"/>
              </a:lnSpc>
              <a:spcBef>
                <a:spcPts val="100"/>
              </a:spcBef>
            </a:pPr>
            <a:r>
              <a:rPr sz="1200" spc="-5" dirty="0">
                <a:solidFill>
                  <a:srgbClr val="FFFFFF"/>
                </a:solidFill>
                <a:latin typeface="Arial"/>
                <a:cs typeface="Arial"/>
              </a:rPr>
              <a:t>4</a:t>
            </a:r>
            <a:endParaRPr sz="1200">
              <a:latin typeface="Arial"/>
              <a:cs typeface="Arial"/>
            </a:endParaRPr>
          </a:p>
        </p:txBody>
      </p:sp>
      <p:sp>
        <p:nvSpPr>
          <p:cNvPr id="3" name="object 3"/>
          <p:cNvSpPr/>
          <p:nvPr/>
        </p:nvSpPr>
        <p:spPr>
          <a:xfrm>
            <a:off x="480059" y="777240"/>
            <a:ext cx="1351788" cy="487679"/>
          </a:xfrm>
          <a:prstGeom prst="rect">
            <a:avLst/>
          </a:prstGeom>
          <a:blipFill>
            <a:blip r:embed="rId2" cstate="print"/>
            <a:stretch>
              <a:fillRect/>
            </a:stretch>
          </a:blipFill>
        </p:spPr>
        <p:txBody>
          <a:bodyPr wrap="square" lIns="0" tIns="0" rIns="0" bIns="0" rtlCol="0"/>
          <a:lstStyle/>
          <a:p>
            <a:endParaRPr/>
          </a:p>
        </p:txBody>
      </p:sp>
      <p:sp>
        <p:nvSpPr>
          <p:cNvPr id="4" name="object 4"/>
          <p:cNvSpPr/>
          <p:nvPr/>
        </p:nvSpPr>
        <p:spPr>
          <a:xfrm>
            <a:off x="489254" y="787273"/>
            <a:ext cx="1299921" cy="435228"/>
          </a:xfrm>
          <a:prstGeom prst="rect">
            <a:avLst/>
          </a:prstGeom>
          <a:blipFill>
            <a:blip r:embed="rId3" cstate="print"/>
            <a:stretch>
              <a:fillRect/>
            </a:stretch>
          </a:blipFill>
        </p:spPr>
        <p:txBody>
          <a:bodyPr wrap="square" lIns="0" tIns="0" rIns="0" bIns="0" rtlCol="0"/>
          <a:lstStyle/>
          <a:p>
            <a:endParaRPr/>
          </a:p>
        </p:txBody>
      </p:sp>
      <p:sp>
        <p:nvSpPr>
          <p:cNvPr id="5" name="object 5"/>
          <p:cNvSpPr/>
          <p:nvPr/>
        </p:nvSpPr>
        <p:spPr>
          <a:xfrm>
            <a:off x="1831848" y="850391"/>
            <a:ext cx="106680" cy="280415"/>
          </a:xfrm>
          <a:prstGeom prst="rect">
            <a:avLst/>
          </a:prstGeom>
          <a:blipFill>
            <a:blip r:embed="rId4" cstate="print"/>
            <a:stretch>
              <a:fillRect/>
            </a:stretch>
          </a:blipFill>
        </p:spPr>
        <p:txBody>
          <a:bodyPr wrap="square" lIns="0" tIns="0" rIns="0" bIns="0" rtlCol="0"/>
          <a:lstStyle/>
          <a:p>
            <a:endParaRPr/>
          </a:p>
        </p:txBody>
      </p:sp>
      <p:sp>
        <p:nvSpPr>
          <p:cNvPr id="6" name="object 6"/>
          <p:cNvSpPr/>
          <p:nvPr/>
        </p:nvSpPr>
        <p:spPr>
          <a:xfrm>
            <a:off x="1861439" y="1060450"/>
            <a:ext cx="62865" cy="62865"/>
          </a:xfrm>
          <a:custGeom>
            <a:avLst/>
            <a:gdLst/>
            <a:ahLst/>
            <a:cxnLst/>
            <a:rect l="l" t="t" r="r" b="b"/>
            <a:pathLst>
              <a:path w="62864" h="62865">
                <a:moveTo>
                  <a:pt x="62737" y="0"/>
                </a:moveTo>
                <a:lnTo>
                  <a:pt x="0" y="0"/>
                </a:lnTo>
                <a:lnTo>
                  <a:pt x="0" y="62737"/>
                </a:lnTo>
                <a:lnTo>
                  <a:pt x="62737" y="62737"/>
                </a:lnTo>
                <a:lnTo>
                  <a:pt x="62737" y="0"/>
                </a:lnTo>
                <a:close/>
              </a:path>
            </a:pathLst>
          </a:custGeom>
          <a:solidFill>
            <a:srgbClr val="8F97BE"/>
          </a:solidFill>
        </p:spPr>
        <p:txBody>
          <a:bodyPr wrap="square" lIns="0" tIns="0" rIns="0" bIns="0" rtlCol="0"/>
          <a:lstStyle/>
          <a:p>
            <a:endParaRPr/>
          </a:p>
        </p:txBody>
      </p:sp>
      <p:sp>
        <p:nvSpPr>
          <p:cNvPr id="7" name="object 7"/>
          <p:cNvSpPr/>
          <p:nvPr/>
        </p:nvSpPr>
        <p:spPr>
          <a:xfrm>
            <a:off x="1861439" y="886078"/>
            <a:ext cx="62865" cy="62865"/>
          </a:xfrm>
          <a:custGeom>
            <a:avLst/>
            <a:gdLst/>
            <a:ahLst/>
            <a:cxnLst/>
            <a:rect l="l" t="t" r="r" b="b"/>
            <a:pathLst>
              <a:path w="62864" h="62865">
                <a:moveTo>
                  <a:pt x="62737" y="0"/>
                </a:moveTo>
                <a:lnTo>
                  <a:pt x="0" y="0"/>
                </a:lnTo>
                <a:lnTo>
                  <a:pt x="0" y="62737"/>
                </a:lnTo>
                <a:lnTo>
                  <a:pt x="62737" y="62737"/>
                </a:lnTo>
                <a:lnTo>
                  <a:pt x="62737" y="0"/>
                </a:lnTo>
                <a:close/>
              </a:path>
            </a:pathLst>
          </a:custGeom>
          <a:solidFill>
            <a:srgbClr val="8F97BE"/>
          </a:solidFill>
        </p:spPr>
        <p:txBody>
          <a:bodyPr wrap="square" lIns="0" tIns="0" rIns="0" bIns="0" rtlCol="0"/>
          <a:lstStyle/>
          <a:p>
            <a:endParaRPr/>
          </a:p>
        </p:txBody>
      </p:sp>
      <p:sp>
        <p:nvSpPr>
          <p:cNvPr id="8" name="object 8"/>
          <p:cNvSpPr/>
          <p:nvPr/>
        </p:nvSpPr>
        <p:spPr>
          <a:xfrm>
            <a:off x="1861439" y="1060450"/>
            <a:ext cx="62865" cy="62865"/>
          </a:xfrm>
          <a:custGeom>
            <a:avLst/>
            <a:gdLst/>
            <a:ahLst/>
            <a:cxnLst/>
            <a:rect l="l" t="t" r="r" b="b"/>
            <a:pathLst>
              <a:path w="62864" h="62865">
                <a:moveTo>
                  <a:pt x="0" y="0"/>
                </a:moveTo>
                <a:lnTo>
                  <a:pt x="62737" y="0"/>
                </a:lnTo>
                <a:lnTo>
                  <a:pt x="62737" y="62737"/>
                </a:lnTo>
                <a:lnTo>
                  <a:pt x="0" y="62737"/>
                </a:lnTo>
                <a:lnTo>
                  <a:pt x="0" y="0"/>
                </a:lnTo>
                <a:close/>
              </a:path>
            </a:pathLst>
          </a:custGeom>
          <a:ln w="6096">
            <a:solidFill>
              <a:srgbClr val="4B526E"/>
            </a:solidFill>
          </a:ln>
        </p:spPr>
        <p:txBody>
          <a:bodyPr wrap="square" lIns="0" tIns="0" rIns="0" bIns="0" rtlCol="0"/>
          <a:lstStyle/>
          <a:p>
            <a:endParaRPr/>
          </a:p>
        </p:txBody>
      </p:sp>
      <p:sp>
        <p:nvSpPr>
          <p:cNvPr id="9" name="object 9"/>
          <p:cNvSpPr/>
          <p:nvPr/>
        </p:nvSpPr>
        <p:spPr>
          <a:xfrm>
            <a:off x="1861439" y="886078"/>
            <a:ext cx="62865" cy="62865"/>
          </a:xfrm>
          <a:custGeom>
            <a:avLst/>
            <a:gdLst/>
            <a:ahLst/>
            <a:cxnLst/>
            <a:rect l="l" t="t" r="r" b="b"/>
            <a:pathLst>
              <a:path w="62864" h="62865">
                <a:moveTo>
                  <a:pt x="0" y="0"/>
                </a:moveTo>
                <a:lnTo>
                  <a:pt x="62737" y="0"/>
                </a:lnTo>
                <a:lnTo>
                  <a:pt x="62737" y="62737"/>
                </a:lnTo>
                <a:lnTo>
                  <a:pt x="0" y="62737"/>
                </a:lnTo>
                <a:lnTo>
                  <a:pt x="0" y="0"/>
                </a:lnTo>
                <a:close/>
              </a:path>
            </a:pathLst>
          </a:custGeom>
          <a:ln w="6096">
            <a:solidFill>
              <a:srgbClr val="4B526E"/>
            </a:solidFill>
          </a:ln>
        </p:spPr>
        <p:txBody>
          <a:bodyPr wrap="square" lIns="0" tIns="0" rIns="0" bIns="0" rtlCol="0"/>
          <a:lstStyle/>
          <a:p>
            <a:endParaRPr/>
          </a:p>
        </p:txBody>
      </p:sp>
      <p:sp>
        <p:nvSpPr>
          <p:cNvPr id="10" name="object 10"/>
          <p:cNvSpPr txBox="1">
            <a:spLocks noGrp="1"/>
          </p:cNvSpPr>
          <p:nvPr>
            <p:ph type="title"/>
          </p:nvPr>
        </p:nvSpPr>
        <p:spPr>
          <a:xfrm>
            <a:off x="514604" y="1659382"/>
            <a:ext cx="8171180" cy="635635"/>
          </a:xfrm>
          <a:prstGeom prst="rect">
            <a:avLst/>
          </a:prstGeom>
        </p:spPr>
        <p:txBody>
          <a:bodyPr vert="horz" wrap="square" lIns="0" tIns="13335" rIns="0" bIns="0" rtlCol="0">
            <a:spAutoFit/>
          </a:bodyPr>
          <a:lstStyle/>
          <a:p>
            <a:pPr marL="12700">
              <a:lnSpc>
                <a:spcPct val="100000"/>
              </a:lnSpc>
              <a:spcBef>
                <a:spcPts val="105"/>
              </a:spcBef>
            </a:pPr>
            <a:r>
              <a:rPr sz="2000" dirty="0"/>
              <a:t>A word </a:t>
            </a:r>
            <a:r>
              <a:rPr sz="2000" b="1" dirty="0">
                <a:latin typeface="Arial"/>
                <a:cs typeface="Arial"/>
              </a:rPr>
              <a:t>paragraph </a:t>
            </a:r>
            <a:r>
              <a:rPr sz="2000" spc="-5" dirty="0"/>
              <a:t>is derived from </a:t>
            </a:r>
            <a:r>
              <a:rPr sz="2000" dirty="0"/>
              <a:t>the </a:t>
            </a:r>
            <a:r>
              <a:rPr sz="2000" u="heavy" spc="-5" dirty="0">
                <a:solidFill>
                  <a:srgbClr val="B192C9"/>
                </a:solidFill>
                <a:uFill>
                  <a:solidFill>
                    <a:srgbClr val="B192C9"/>
                  </a:solidFill>
                </a:uFill>
                <a:hlinkClick r:id="rId5"/>
              </a:rPr>
              <a:t>Ancient Greek</a:t>
            </a:r>
            <a:r>
              <a:rPr sz="2000" spc="-5" dirty="0">
                <a:solidFill>
                  <a:srgbClr val="B192C9"/>
                </a:solidFill>
                <a:hlinkClick r:id="rId5"/>
              </a:rPr>
              <a:t> </a:t>
            </a:r>
            <a:r>
              <a:rPr sz="2000" spc="-5" dirty="0"/>
              <a:t>word</a:t>
            </a:r>
            <a:r>
              <a:rPr sz="2000" spc="-114" dirty="0"/>
              <a:t> </a:t>
            </a:r>
            <a:r>
              <a:rPr sz="2000" b="1" i="1" spc="-10" dirty="0">
                <a:latin typeface="Arial"/>
                <a:cs typeface="Arial"/>
              </a:rPr>
              <a:t>paragraphos</a:t>
            </a:r>
            <a:endParaRPr sz="2000">
              <a:latin typeface="Arial"/>
              <a:cs typeface="Arial"/>
            </a:endParaRPr>
          </a:p>
          <a:p>
            <a:pPr marL="12700">
              <a:lnSpc>
                <a:spcPct val="100000"/>
              </a:lnSpc>
              <a:tabLst>
                <a:tab pos="1010919" algn="l"/>
              </a:tabLst>
            </a:pPr>
            <a:r>
              <a:rPr sz="2000" b="1" i="1" dirty="0">
                <a:latin typeface="Arial"/>
                <a:cs typeface="Arial"/>
              </a:rPr>
              <a:t>,</a:t>
            </a:r>
            <a:r>
              <a:rPr sz="2000" b="1" i="1" spc="-10" dirty="0">
                <a:latin typeface="Arial"/>
                <a:cs typeface="Arial"/>
              </a:rPr>
              <a:t> </a:t>
            </a:r>
            <a:r>
              <a:rPr sz="2000" b="1" i="1" dirty="0">
                <a:latin typeface="Arial"/>
                <a:cs typeface="Arial"/>
              </a:rPr>
              <a:t>which	means </a:t>
            </a:r>
            <a:r>
              <a:rPr sz="2000" spc="-5" dirty="0"/>
              <a:t>"</a:t>
            </a:r>
            <a:r>
              <a:rPr sz="2000" i="1" spc="-5" dirty="0">
                <a:latin typeface="Arial"/>
                <a:cs typeface="Arial"/>
              </a:rPr>
              <a:t>to </a:t>
            </a:r>
            <a:r>
              <a:rPr sz="2000" i="1" dirty="0">
                <a:latin typeface="Arial"/>
                <a:cs typeface="Arial"/>
              </a:rPr>
              <a:t>write beside</a:t>
            </a:r>
            <a:r>
              <a:rPr sz="2000" dirty="0"/>
              <a:t>" or </a:t>
            </a:r>
            <a:r>
              <a:rPr sz="2000" spc="-5" dirty="0"/>
              <a:t>"</a:t>
            </a:r>
            <a:r>
              <a:rPr sz="2000" i="1" spc="-5" dirty="0">
                <a:latin typeface="Arial"/>
                <a:cs typeface="Arial"/>
              </a:rPr>
              <a:t>written </a:t>
            </a:r>
            <a:r>
              <a:rPr sz="2000" i="1" dirty="0">
                <a:latin typeface="Arial"/>
                <a:cs typeface="Arial"/>
              </a:rPr>
              <a:t>beside</a:t>
            </a:r>
            <a:r>
              <a:rPr sz="2000" dirty="0"/>
              <a:t>"</a:t>
            </a:r>
            <a:r>
              <a:rPr sz="2000" spc="-105" dirty="0"/>
              <a:t> </a:t>
            </a:r>
            <a:r>
              <a:rPr sz="2000" dirty="0"/>
              <a:t>.</a:t>
            </a:r>
            <a:endParaRPr sz="2000">
              <a:latin typeface="Arial"/>
              <a:cs typeface="Arial"/>
            </a:endParaRPr>
          </a:p>
        </p:txBody>
      </p:sp>
      <p:sp>
        <p:nvSpPr>
          <p:cNvPr id="11" name="object 11"/>
          <p:cNvSpPr/>
          <p:nvPr/>
        </p:nvSpPr>
        <p:spPr>
          <a:xfrm>
            <a:off x="509016" y="2761488"/>
            <a:ext cx="1470660" cy="332232"/>
          </a:xfrm>
          <a:prstGeom prst="rect">
            <a:avLst/>
          </a:prstGeom>
          <a:blipFill>
            <a:blip r:embed="rId6" cstate="print"/>
            <a:stretch>
              <a:fillRect/>
            </a:stretch>
          </a:blipFill>
        </p:spPr>
        <p:txBody>
          <a:bodyPr wrap="square" lIns="0" tIns="0" rIns="0" bIns="0" rtlCol="0"/>
          <a:lstStyle/>
          <a:p>
            <a:endParaRPr/>
          </a:p>
        </p:txBody>
      </p:sp>
      <p:sp>
        <p:nvSpPr>
          <p:cNvPr id="12" name="object 12"/>
          <p:cNvSpPr/>
          <p:nvPr/>
        </p:nvSpPr>
        <p:spPr>
          <a:xfrm>
            <a:off x="513587" y="2767583"/>
            <a:ext cx="1435608" cy="295656"/>
          </a:xfrm>
          <a:prstGeom prst="rect">
            <a:avLst/>
          </a:prstGeom>
          <a:blipFill>
            <a:blip r:embed="rId7" cstate="print"/>
            <a:stretch>
              <a:fillRect/>
            </a:stretch>
          </a:blipFill>
        </p:spPr>
        <p:txBody>
          <a:bodyPr wrap="square" lIns="0" tIns="0" rIns="0" bIns="0" rtlCol="0"/>
          <a:lstStyle/>
          <a:p>
            <a:endParaRPr/>
          </a:p>
        </p:txBody>
      </p:sp>
      <p:sp>
        <p:nvSpPr>
          <p:cNvPr id="13" name="object 13"/>
          <p:cNvSpPr/>
          <p:nvPr/>
        </p:nvSpPr>
        <p:spPr>
          <a:xfrm>
            <a:off x="543229" y="2796920"/>
            <a:ext cx="1376502" cy="237744"/>
          </a:xfrm>
          <a:prstGeom prst="rect">
            <a:avLst/>
          </a:prstGeom>
          <a:blipFill>
            <a:blip r:embed="rId8" cstate="print"/>
            <a:stretch>
              <a:fillRect/>
            </a:stretch>
          </a:blipFill>
        </p:spPr>
        <p:txBody>
          <a:bodyPr wrap="square" lIns="0" tIns="0" rIns="0" bIns="0" rtlCol="0"/>
          <a:lstStyle/>
          <a:p>
            <a:endParaRPr/>
          </a:p>
        </p:txBody>
      </p:sp>
      <p:sp>
        <p:nvSpPr>
          <p:cNvPr id="14" name="object 14"/>
          <p:cNvSpPr/>
          <p:nvPr/>
        </p:nvSpPr>
        <p:spPr>
          <a:xfrm>
            <a:off x="486155" y="3015995"/>
            <a:ext cx="1615440" cy="138684"/>
          </a:xfrm>
          <a:prstGeom prst="rect">
            <a:avLst/>
          </a:prstGeom>
          <a:blipFill>
            <a:blip r:embed="rId9" cstate="print"/>
            <a:stretch>
              <a:fillRect/>
            </a:stretch>
          </a:blipFill>
        </p:spPr>
        <p:txBody>
          <a:bodyPr wrap="square" lIns="0" tIns="0" rIns="0" bIns="0" rtlCol="0"/>
          <a:lstStyle/>
          <a:p>
            <a:endParaRPr/>
          </a:p>
        </p:txBody>
      </p:sp>
      <p:sp>
        <p:nvSpPr>
          <p:cNvPr id="15" name="object 15"/>
          <p:cNvSpPr/>
          <p:nvPr/>
        </p:nvSpPr>
        <p:spPr>
          <a:xfrm>
            <a:off x="492251" y="3022092"/>
            <a:ext cx="1578864" cy="102108"/>
          </a:xfrm>
          <a:prstGeom prst="rect">
            <a:avLst/>
          </a:prstGeom>
          <a:blipFill>
            <a:blip r:embed="rId10" cstate="print"/>
            <a:stretch>
              <a:fillRect/>
            </a:stretch>
          </a:blipFill>
        </p:spPr>
        <p:txBody>
          <a:bodyPr wrap="square" lIns="0" tIns="0" rIns="0" bIns="0" rtlCol="0"/>
          <a:lstStyle/>
          <a:p>
            <a:endParaRPr/>
          </a:p>
        </p:txBody>
      </p:sp>
      <p:sp>
        <p:nvSpPr>
          <p:cNvPr id="16" name="object 16"/>
          <p:cNvSpPr/>
          <p:nvPr/>
        </p:nvSpPr>
        <p:spPr>
          <a:xfrm>
            <a:off x="527304" y="3072892"/>
            <a:ext cx="1508760" cy="0"/>
          </a:xfrm>
          <a:custGeom>
            <a:avLst/>
            <a:gdLst/>
            <a:ahLst/>
            <a:cxnLst/>
            <a:rect l="l" t="t" r="r" b="b"/>
            <a:pathLst>
              <a:path w="1508760">
                <a:moveTo>
                  <a:pt x="0" y="0"/>
                </a:moveTo>
                <a:lnTo>
                  <a:pt x="1508759" y="0"/>
                </a:lnTo>
              </a:path>
            </a:pathLst>
          </a:custGeom>
          <a:ln w="32003">
            <a:solidFill>
              <a:srgbClr val="FDFDFD"/>
            </a:solidFill>
          </a:ln>
        </p:spPr>
        <p:txBody>
          <a:bodyPr wrap="square" lIns="0" tIns="0" rIns="0" bIns="0" rtlCol="0"/>
          <a:lstStyle/>
          <a:p>
            <a:endParaRPr/>
          </a:p>
        </p:txBody>
      </p:sp>
      <p:sp>
        <p:nvSpPr>
          <p:cNvPr id="17" name="object 17"/>
          <p:cNvSpPr/>
          <p:nvPr/>
        </p:nvSpPr>
        <p:spPr>
          <a:xfrm>
            <a:off x="527304" y="3056889"/>
            <a:ext cx="1508760" cy="32384"/>
          </a:xfrm>
          <a:custGeom>
            <a:avLst/>
            <a:gdLst/>
            <a:ahLst/>
            <a:cxnLst/>
            <a:rect l="l" t="t" r="r" b="b"/>
            <a:pathLst>
              <a:path w="1508760" h="32385">
                <a:moveTo>
                  <a:pt x="0" y="32003"/>
                </a:moveTo>
                <a:lnTo>
                  <a:pt x="1508759" y="32003"/>
                </a:lnTo>
                <a:lnTo>
                  <a:pt x="1508759" y="0"/>
                </a:lnTo>
                <a:lnTo>
                  <a:pt x="0" y="0"/>
                </a:lnTo>
                <a:lnTo>
                  <a:pt x="0" y="32003"/>
                </a:lnTo>
                <a:close/>
              </a:path>
            </a:pathLst>
          </a:custGeom>
          <a:ln w="12192">
            <a:solidFill>
              <a:srgbClr val="83665C"/>
            </a:solidFill>
          </a:ln>
        </p:spPr>
        <p:txBody>
          <a:bodyPr wrap="square" lIns="0" tIns="0" rIns="0" bIns="0" rtlCol="0"/>
          <a:lstStyle/>
          <a:p>
            <a:endParaRPr/>
          </a:p>
        </p:txBody>
      </p:sp>
      <p:sp>
        <p:nvSpPr>
          <p:cNvPr id="18" name="object 18"/>
          <p:cNvSpPr/>
          <p:nvPr/>
        </p:nvSpPr>
        <p:spPr>
          <a:xfrm>
            <a:off x="1923288" y="2825495"/>
            <a:ext cx="147827" cy="265175"/>
          </a:xfrm>
          <a:prstGeom prst="rect">
            <a:avLst/>
          </a:prstGeom>
          <a:blipFill>
            <a:blip r:embed="rId11" cstate="print"/>
            <a:stretch>
              <a:fillRect/>
            </a:stretch>
          </a:blipFill>
        </p:spPr>
        <p:txBody>
          <a:bodyPr wrap="square" lIns="0" tIns="0" rIns="0" bIns="0" rtlCol="0"/>
          <a:lstStyle/>
          <a:p>
            <a:endParaRPr/>
          </a:p>
        </p:txBody>
      </p:sp>
      <p:sp>
        <p:nvSpPr>
          <p:cNvPr id="19" name="object 19"/>
          <p:cNvSpPr/>
          <p:nvPr/>
        </p:nvSpPr>
        <p:spPr>
          <a:xfrm>
            <a:off x="1929383" y="2831592"/>
            <a:ext cx="111251" cy="228600"/>
          </a:xfrm>
          <a:prstGeom prst="rect">
            <a:avLst/>
          </a:prstGeom>
          <a:blipFill>
            <a:blip r:embed="rId12" cstate="print"/>
            <a:stretch>
              <a:fillRect/>
            </a:stretch>
          </a:blipFill>
        </p:spPr>
        <p:txBody>
          <a:bodyPr wrap="square" lIns="0" tIns="0" rIns="0" bIns="0" rtlCol="0"/>
          <a:lstStyle/>
          <a:p>
            <a:endParaRPr/>
          </a:p>
        </p:txBody>
      </p:sp>
      <p:sp>
        <p:nvSpPr>
          <p:cNvPr id="20" name="object 20"/>
          <p:cNvSpPr/>
          <p:nvPr/>
        </p:nvSpPr>
        <p:spPr>
          <a:xfrm>
            <a:off x="1963927" y="2983102"/>
            <a:ext cx="41910" cy="41910"/>
          </a:xfrm>
          <a:custGeom>
            <a:avLst/>
            <a:gdLst/>
            <a:ahLst/>
            <a:cxnLst/>
            <a:rect l="l" t="t" r="r" b="b"/>
            <a:pathLst>
              <a:path w="41910" h="41910">
                <a:moveTo>
                  <a:pt x="41783" y="0"/>
                </a:moveTo>
                <a:lnTo>
                  <a:pt x="0" y="0"/>
                </a:lnTo>
                <a:lnTo>
                  <a:pt x="0" y="41783"/>
                </a:lnTo>
                <a:lnTo>
                  <a:pt x="41783" y="41783"/>
                </a:lnTo>
                <a:lnTo>
                  <a:pt x="41783" y="0"/>
                </a:lnTo>
                <a:close/>
              </a:path>
            </a:pathLst>
          </a:custGeom>
          <a:solidFill>
            <a:srgbClr val="FDFDFD"/>
          </a:solidFill>
        </p:spPr>
        <p:txBody>
          <a:bodyPr wrap="square" lIns="0" tIns="0" rIns="0" bIns="0" rtlCol="0"/>
          <a:lstStyle/>
          <a:p>
            <a:endParaRPr/>
          </a:p>
        </p:txBody>
      </p:sp>
      <p:sp>
        <p:nvSpPr>
          <p:cNvPr id="21" name="object 21"/>
          <p:cNvSpPr/>
          <p:nvPr/>
        </p:nvSpPr>
        <p:spPr>
          <a:xfrm>
            <a:off x="1963927" y="2866898"/>
            <a:ext cx="41910" cy="41910"/>
          </a:xfrm>
          <a:custGeom>
            <a:avLst/>
            <a:gdLst/>
            <a:ahLst/>
            <a:cxnLst/>
            <a:rect l="l" t="t" r="r" b="b"/>
            <a:pathLst>
              <a:path w="41910" h="41910">
                <a:moveTo>
                  <a:pt x="41783" y="0"/>
                </a:moveTo>
                <a:lnTo>
                  <a:pt x="0" y="0"/>
                </a:lnTo>
                <a:lnTo>
                  <a:pt x="0" y="41782"/>
                </a:lnTo>
                <a:lnTo>
                  <a:pt x="41783" y="41782"/>
                </a:lnTo>
                <a:lnTo>
                  <a:pt x="41783" y="0"/>
                </a:lnTo>
                <a:close/>
              </a:path>
            </a:pathLst>
          </a:custGeom>
          <a:solidFill>
            <a:srgbClr val="FDFDFD"/>
          </a:solidFill>
        </p:spPr>
        <p:txBody>
          <a:bodyPr wrap="square" lIns="0" tIns="0" rIns="0" bIns="0" rtlCol="0"/>
          <a:lstStyle/>
          <a:p>
            <a:endParaRPr/>
          </a:p>
        </p:txBody>
      </p:sp>
      <p:sp>
        <p:nvSpPr>
          <p:cNvPr id="22" name="object 22"/>
          <p:cNvSpPr/>
          <p:nvPr/>
        </p:nvSpPr>
        <p:spPr>
          <a:xfrm>
            <a:off x="1963927" y="2983102"/>
            <a:ext cx="41910" cy="41910"/>
          </a:xfrm>
          <a:custGeom>
            <a:avLst/>
            <a:gdLst/>
            <a:ahLst/>
            <a:cxnLst/>
            <a:rect l="l" t="t" r="r" b="b"/>
            <a:pathLst>
              <a:path w="41910" h="41910">
                <a:moveTo>
                  <a:pt x="0" y="0"/>
                </a:moveTo>
                <a:lnTo>
                  <a:pt x="41783" y="0"/>
                </a:lnTo>
                <a:lnTo>
                  <a:pt x="41783" y="41783"/>
                </a:lnTo>
                <a:lnTo>
                  <a:pt x="0" y="41783"/>
                </a:lnTo>
                <a:lnTo>
                  <a:pt x="0" y="0"/>
                </a:lnTo>
                <a:close/>
              </a:path>
            </a:pathLst>
          </a:custGeom>
          <a:ln w="12192">
            <a:solidFill>
              <a:srgbClr val="83665C"/>
            </a:solidFill>
          </a:ln>
        </p:spPr>
        <p:txBody>
          <a:bodyPr wrap="square" lIns="0" tIns="0" rIns="0" bIns="0" rtlCol="0"/>
          <a:lstStyle/>
          <a:p>
            <a:endParaRPr/>
          </a:p>
        </p:txBody>
      </p:sp>
      <p:sp>
        <p:nvSpPr>
          <p:cNvPr id="23" name="object 23"/>
          <p:cNvSpPr/>
          <p:nvPr/>
        </p:nvSpPr>
        <p:spPr>
          <a:xfrm>
            <a:off x="1963927" y="2866898"/>
            <a:ext cx="41910" cy="41910"/>
          </a:xfrm>
          <a:custGeom>
            <a:avLst/>
            <a:gdLst/>
            <a:ahLst/>
            <a:cxnLst/>
            <a:rect l="l" t="t" r="r" b="b"/>
            <a:pathLst>
              <a:path w="41910" h="41910">
                <a:moveTo>
                  <a:pt x="0" y="0"/>
                </a:moveTo>
                <a:lnTo>
                  <a:pt x="41783" y="0"/>
                </a:lnTo>
                <a:lnTo>
                  <a:pt x="41783" y="41782"/>
                </a:lnTo>
                <a:lnTo>
                  <a:pt x="0" y="41782"/>
                </a:lnTo>
                <a:lnTo>
                  <a:pt x="0" y="0"/>
                </a:lnTo>
                <a:close/>
              </a:path>
            </a:pathLst>
          </a:custGeom>
          <a:ln w="12192">
            <a:solidFill>
              <a:srgbClr val="83665C"/>
            </a:solidFill>
          </a:ln>
        </p:spPr>
        <p:txBody>
          <a:bodyPr wrap="square" lIns="0" tIns="0" rIns="0" bIns="0" rtlCol="0"/>
          <a:lstStyle/>
          <a:p>
            <a:endParaRPr/>
          </a:p>
        </p:txBody>
      </p:sp>
      <p:sp>
        <p:nvSpPr>
          <p:cNvPr id="24" name="object 24"/>
          <p:cNvSpPr txBox="1"/>
          <p:nvPr/>
        </p:nvSpPr>
        <p:spPr>
          <a:xfrm>
            <a:off x="514604" y="3134995"/>
            <a:ext cx="8171180" cy="940435"/>
          </a:xfrm>
          <a:prstGeom prst="rect">
            <a:avLst/>
          </a:prstGeom>
        </p:spPr>
        <p:txBody>
          <a:bodyPr vert="horz" wrap="square" lIns="0" tIns="13335" rIns="0" bIns="0" rtlCol="0">
            <a:spAutoFit/>
          </a:bodyPr>
          <a:lstStyle/>
          <a:p>
            <a:pPr marL="12700" marR="5080" algn="just">
              <a:lnSpc>
                <a:spcPct val="100000"/>
              </a:lnSpc>
              <a:spcBef>
                <a:spcPts val="105"/>
              </a:spcBef>
              <a:buClr>
                <a:srgbClr val="717BA2"/>
              </a:buClr>
              <a:buSzPct val="80000"/>
              <a:buChar char="•"/>
              <a:tabLst>
                <a:tab pos="281305" algn="l"/>
              </a:tabLst>
            </a:pPr>
            <a:r>
              <a:rPr sz="2000" dirty="0">
                <a:solidFill>
                  <a:srgbClr val="FFFFFF"/>
                </a:solidFill>
                <a:latin typeface="Arial"/>
                <a:cs typeface="Arial"/>
              </a:rPr>
              <a:t>A </a:t>
            </a:r>
            <a:r>
              <a:rPr sz="2000" spc="-5" dirty="0">
                <a:solidFill>
                  <a:srgbClr val="FFFFFF"/>
                </a:solidFill>
                <a:latin typeface="Arial"/>
                <a:cs typeface="Arial"/>
              </a:rPr>
              <a:t>paragraph is </a:t>
            </a:r>
            <a:r>
              <a:rPr sz="2000" dirty="0">
                <a:solidFill>
                  <a:srgbClr val="FFFFFF"/>
                </a:solidFill>
                <a:latin typeface="Arial"/>
                <a:cs typeface="Arial"/>
              </a:rPr>
              <a:t>a </a:t>
            </a:r>
            <a:r>
              <a:rPr sz="2000" spc="-5" dirty="0">
                <a:solidFill>
                  <a:srgbClr val="FFFFFF"/>
                </a:solidFill>
                <a:latin typeface="Arial"/>
                <a:cs typeface="Arial"/>
              </a:rPr>
              <a:t>group </a:t>
            </a:r>
            <a:r>
              <a:rPr sz="2000" dirty="0">
                <a:solidFill>
                  <a:srgbClr val="FFFFFF"/>
                </a:solidFill>
                <a:latin typeface="Arial"/>
                <a:cs typeface="Arial"/>
              </a:rPr>
              <a:t>of </a:t>
            </a:r>
            <a:r>
              <a:rPr sz="2000" spc="-5" dirty="0">
                <a:solidFill>
                  <a:srgbClr val="FFFFFF"/>
                </a:solidFill>
                <a:latin typeface="Arial"/>
                <a:cs typeface="Arial"/>
              </a:rPr>
              <a:t>sentences </a:t>
            </a:r>
            <a:r>
              <a:rPr sz="2000" dirty="0">
                <a:solidFill>
                  <a:srgbClr val="FFFFFF"/>
                </a:solidFill>
                <a:latin typeface="Arial"/>
                <a:cs typeface="Arial"/>
              </a:rPr>
              <a:t>about a </a:t>
            </a:r>
            <a:r>
              <a:rPr sz="2000" spc="-5" dirty="0">
                <a:solidFill>
                  <a:srgbClr val="FFFFFF"/>
                </a:solidFill>
                <a:latin typeface="Arial"/>
                <a:cs typeface="Arial"/>
              </a:rPr>
              <a:t>subject </a:t>
            </a:r>
            <a:r>
              <a:rPr sz="2000" dirty="0">
                <a:solidFill>
                  <a:srgbClr val="FFFFFF"/>
                </a:solidFill>
                <a:latin typeface="Arial"/>
                <a:cs typeface="Arial"/>
              </a:rPr>
              <a:t>or </a:t>
            </a:r>
            <a:r>
              <a:rPr sz="2000" spc="-5" dirty="0">
                <a:solidFill>
                  <a:srgbClr val="FFFFFF"/>
                </a:solidFill>
                <a:latin typeface="Arial"/>
                <a:cs typeface="Arial"/>
              </a:rPr>
              <a:t>part </a:t>
            </a:r>
            <a:r>
              <a:rPr sz="2000" spc="-10" dirty="0">
                <a:solidFill>
                  <a:srgbClr val="FFFFFF"/>
                </a:solidFill>
                <a:latin typeface="Arial"/>
                <a:cs typeface="Arial"/>
              </a:rPr>
              <a:t>of </a:t>
            </a:r>
            <a:r>
              <a:rPr sz="2000" spc="-5" dirty="0">
                <a:solidFill>
                  <a:srgbClr val="FFFFFF"/>
                </a:solidFill>
                <a:latin typeface="Arial"/>
                <a:cs typeface="Arial"/>
              </a:rPr>
              <a:t>the </a:t>
            </a:r>
            <a:r>
              <a:rPr sz="2000" spc="545" dirty="0">
                <a:solidFill>
                  <a:srgbClr val="FFFFFF"/>
                </a:solidFill>
                <a:latin typeface="Arial"/>
                <a:cs typeface="Arial"/>
              </a:rPr>
              <a:t> </a:t>
            </a:r>
            <a:r>
              <a:rPr sz="2000" spc="-5" dirty="0">
                <a:solidFill>
                  <a:srgbClr val="FFFFFF"/>
                </a:solidFill>
                <a:latin typeface="Arial"/>
                <a:cs typeface="Arial"/>
              </a:rPr>
              <a:t>same subject. It is </a:t>
            </a:r>
            <a:r>
              <a:rPr sz="2000" dirty="0">
                <a:solidFill>
                  <a:srgbClr val="FFFFFF"/>
                </a:solidFill>
                <a:latin typeface="Arial"/>
                <a:cs typeface="Arial"/>
              </a:rPr>
              <a:t>also </a:t>
            </a:r>
            <a:r>
              <a:rPr sz="2000" spc="-5" dirty="0">
                <a:solidFill>
                  <a:srgbClr val="FFFFFF"/>
                </a:solidFill>
                <a:latin typeface="Arial"/>
                <a:cs typeface="Arial"/>
              </a:rPr>
              <a:t>called </a:t>
            </a:r>
            <a:r>
              <a:rPr sz="2000" dirty="0">
                <a:solidFill>
                  <a:srgbClr val="FFFFFF"/>
                </a:solidFill>
                <a:latin typeface="Arial"/>
                <a:cs typeface="Arial"/>
              </a:rPr>
              <a:t>a </a:t>
            </a:r>
            <a:r>
              <a:rPr sz="2000" b="1" spc="-5" dirty="0">
                <a:solidFill>
                  <a:srgbClr val="FFFFFF"/>
                </a:solidFill>
                <a:latin typeface="Arial"/>
                <a:cs typeface="Arial"/>
              </a:rPr>
              <a:t>short </a:t>
            </a:r>
            <a:r>
              <a:rPr sz="2000" b="1" dirty="0">
                <a:solidFill>
                  <a:srgbClr val="FFFFFF"/>
                </a:solidFill>
                <a:latin typeface="Arial"/>
                <a:cs typeface="Arial"/>
              </a:rPr>
              <a:t>composition </a:t>
            </a:r>
            <a:r>
              <a:rPr sz="2000" dirty="0">
                <a:solidFill>
                  <a:srgbClr val="FFFFFF"/>
                </a:solidFill>
                <a:latin typeface="Arial"/>
                <a:cs typeface="Arial"/>
              </a:rPr>
              <a:t>and </a:t>
            </a:r>
            <a:r>
              <a:rPr sz="2000" spc="-5" dirty="0">
                <a:solidFill>
                  <a:srgbClr val="FFFFFF"/>
                </a:solidFill>
                <a:latin typeface="Arial"/>
                <a:cs typeface="Arial"/>
              </a:rPr>
              <a:t>starts with </a:t>
            </a:r>
            <a:r>
              <a:rPr sz="2000" dirty="0">
                <a:solidFill>
                  <a:srgbClr val="FFFFFF"/>
                </a:solidFill>
                <a:latin typeface="Arial"/>
                <a:cs typeface="Arial"/>
              </a:rPr>
              <a:t>a  subject.</a:t>
            </a:r>
            <a:endParaRPr sz="2000">
              <a:latin typeface="Arial"/>
              <a:cs typeface="Arial"/>
            </a:endParaRPr>
          </a:p>
        </p:txBody>
      </p:sp>
      <p:sp>
        <p:nvSpPr>
          <p:cNvPr id="25" name="object 25"/>
          <p:cNvSpPr txBox="1">
            <a:spLocks noGrp="1"/>
          </p:cNvSpPr>
          <p:nvPr>
            <p:ph type="ftr" sz="quarter" idx="5"/>
          </p:nvPr>
        </p:nvSpPr>
        <p:spPr>
          <a:prstGeom prst="rect">
            <a:avLst/>
          </a:prstGeom>
        </p:spPr>
        <p:txBody>
          <a:bodyPr vert="horz" wrap="square" lIns="0" tIns="0" rIns="0" bIns="0" rtlCol="0">
            <a:spAutoFit/>
          </a:bodyPr>
          <a:lstStyle/>
          <a:p>
            <a:pPr marL="12700">
              <a:lnSpc>
                <a:spcPct val="100000"/>
              </a:lnSpc>
            </a:pPr>
            <a:r>
              <a:rPr spc="-10" dirty="0"/>
              <a:t>1/31/2019</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647303" y="864870"/>
            <a:ext cx="110489" cy="208279"/>
          </a:xfrm>
          <a:prstGeom prst="rect">
            <a:avLst/>
          </a:prstGeom>
        </p:spPr>
        <p:txBody>
          <a:bodyPr vert="horz" wrap="square" lIns="0" tIns="12700" rIns="0" bIns="0" rtlCol="0">
            <a:spAutoFit/>
          </a:bodyPr>
          <a:lstStyle/>
          <a:p>
            <a:pPr marL="12700">
              <a:lnSpc>
                <a:spcPct val="100000"/>
              </a:lnSpc>
              <a:spcBef>
                <a:spcPts val="100"/>
              </a:spcBef>
            </a:pPr>
            <a:r>
              <a:rPr sz="1200" spc="-5" dirty="0">
                <a:solidFill>
                  <a:srgbClr val="FFFFFF"/>
                </a:solidFill>
                <a:latin typeface="Arial"/>
                <a:cs typeface="Arial"/>
              </a:rPr>
              <a:t>5</a:t>
            </a:r>
            <a:endParaRPr sz="1200">
              <a:latin typeface="Arial"/>
              <a:cs typeface="Arial"/>
            </a:endParaRPr>
          </a:p>
        </p:txBody>
      </p:sp>
      <p:sp>
        <p:nvSpPr>
          <p:cNvPr id="3" name="object 3"/>
          <p:cNvSpPr/>
          <p:nvPr/>
        </p:nvSpPr>
        <p:spPr>
          <a:xfrm>
            <a:off x="403859" y="1007363"/>
            <a:ext cx="294132" cy="333755"/>
          </a:xfrm>
          <a:prstGeom prst="rect">
            <a:avLst/>
          </a:prstGeom>
          <a:blipFill>
            <a:blip r:embed="rId2" cstate="print"/>
            <a:stretch>
              <a:fillRect/>
            </a:stretch>
          </a:blipFill>
        </p:spPr>
        <p:txBody>
          <a:bodyPr wrap="square" lIns="0" tIns="0" rIns="0" bIns="0" rtlCol="0"/>
          <a:lstStyle/>
          <a:p>
            <a:endParaRPr/>
          </a:p>
        </p:txBody>
      </p:sp>
      <p:sp>
        <p:nvSpPr>
          <p:cNvPr id="4" name="object 4"/>
          <p:cNvSpPr/>
          <p:nvPr/>
        </p:nvSpPr>
        <p:spPr>
          <a:xfrm>
            <a:off x="430809" y="1040764"/>
            <a:ext cx="254635" cy="294005"/>
          </a:xfrm>
          <a:custGeom>
            <a:avLst/>
            <a:gdLst/>
            <a:ahLst/>
            <a:cxnLst/>
            <a:rect l="l" t="t" r="r" b="b"/>
            <a:pathLst>
              <a:path w="254634" h="294005">
                <a:moveTo>
                  <a:pt x="0" y="0"/>
                </a:moveTo>
                <a:lnTo>
                  <a:pt x="84975" y="147065"/>
                </a:lnTo>
                <a:lnTo>
                  <a:pt x="0" y="294005"/>
                </a:lnTo>
                <a:lnTo>
                  <a:pt x="254520" y="147065"/>
                </a:lnTo>
                <a:lnTo>
                  <a:pt x="96189" y="147065"/>
                </a:lnTo>
                <a:lnTo>
                  <a:pt x="26365" y="26288"/>
                </a:lnTo>
                <a:lnTo>
                  <a:pt x="45497" y="26288"/>
                </a:lnTo>
                <a:lnTo>
                  <a:pt x="0" y="0"/>
                </a:lnTo>
                <a:close/>
              </a:path>
              <a:path w="254634" h="294005">
                <a:moveTo>
                  <a:pt x="45497" y="26288"/>
                </a:moveTo>
                <a:lnTo>
                  <a:pt x="26365" y="26288"/>
                </a:lnTo>
                <a:lnTo>
                  <a:pt x="235115" y="147065"/>
                </a:lnTo>
                <a:lnTo>
                  <a:pt x="254520" y="147065"/>
                </a:lnTo>
                <a:lnTo>
                  <a:pt x="45497" y="26288"/>
                </a:lnTo>
                <a:close/>
              </a:path>
            </a:pathLst>
          </a:custGeom>
          <a:solidFill>
            <a:srgbClr val="8F97BE"/>
          </a:solidFill>
        </p:spPr>
        <p:txBody>
          <a:bodyPr wrap="square" lIns="0" tIns="0" rIns="0" bIns="0" rtlCol="0"/>
          <a:lstStyle/>
          <a:p>
            <a:endParaRPr/>
          </a:p>
        </p:txBody>
      </p:sp>
      <p:sp>
        <p:nvSpPr>
          <p:cNvPr id="5" name="object 5"/>
          <p:cNvSpPr/>
          <p:nvPr/>
        </p:nvSpPr>
        <p:spPr>
          <a:xfrm>
            <a:off x="457174" y="1067053"/>
            <a:ext cx="208915" cy="121285"/>
          </a:xfrm>
          <a:custGeom>
            <a:avLst/>
            <a:gdLst/>
            <a:ahLst/>
            <a:cxnLst/>
            <a:rect l="l" t="t" r="r" b="b"/>
            <a:pathLst>
              <a:path w="208915" h="121284">
                <a:moveTo>
                  <a:pt x="0" y="0"/>
                </a:moveTo>
                <a:lnTo>
                  <a:pt x="69824" y="120776"/>
                </a:lnTo>
                <a:lnTo>
                  <a:pt x="208749" y="120776"/>
                </a:lnTo>
                <a:lnTo>
                  <a:pt x="0" y="0"/>
                </a:lnTo>
                <a:close/>
              </a:path>
            </a:pathLst>
          </a:custGeom>
          <a:ln w="6096">
            <a:solidFill>
              <a:srgbClr val="4B526E"/>
            </a:solidFill>
          </a:ln>
        </p:spPr>
        <p:txBody>
          <a:bodyPr wrap="square" lIns="0" tIns="0" rIns="0" bIns="0" rtlCol="0"/>
          <a:lstStyle/>
          <a:p>
            <a:endParaRPr/>
          </a:p>
        </p:txBody>
      </p:sp>
      <p:sp>
        <p:nvSpPr>
          <p:cNvPr id="6" name="object 6"/>
          <p:cNvSpPr/>
          <p:nvPr/>
        </p:nvSpPr>
        <p:spPr>
          <a:xfrm>
            <a:off x="430809" y="1040764"/>
            <a:ext cx="254635" cy="294005"/>
          </a:xfrm>
          <a:custGeom>
            <a:avLst/>
            <a:gdLst/>
            <a:ahLst/>
            <a:cxnLst/>
            <a:rect l="l" t="t" r="r" b="b"/>
            <a:pathLst>
              <a:path w="254634" h="294005">
                <a:moveTo>
                  <a:pt x="0" y="0"/>
                </a:moveTo>
                <a:lnTo>
                  <a:pt x="254520" y="147065"/>
                </a:lnTo>
                <a:lnTo>
                  <a:pt x="0" y="294005"/>
                </a:lnTo>
                <a:lnTo>
                  <a:pt x="84975" y="147065"/>
                </a:lnTo>
                <a:lnTo>
                  <a:pt x="0" y="0"/>
                </a:lnTo>
                <a:close/>
              </a:path>
            </a:pathLst>
          </a:custGeom>
          <a:ln w="6096">
            <a:solidFill>
              <a:srgbClr val="4B526E"/>
            </a:solidFill>
          </a:ln>
        </p:spPr>
        <p:txBody>
          <a:bodyPr wrap="square" lIns="0" tIns="0" rIns="0" bIns="0" rtlCol="0"/>
          <a:lstStyle/>
          <a:p>
            <a:endParaRPr/>
          </a:p>
        </p:txBody>
      </p:sp>
      <p:sp>
        <p:nvSpPr>
          <p:cNvPr id="7" name="object 7"/>
          <p:cNvSpPr/>
          <p:nvPr/>
        </p:nvSpPr>
        <p:spPr>
          <a:xfrm>
            <a:off x="690372" y="1344167"/>
            <a:ext cx="6489191" cy="82296"/>
          </a:xfrm>
          <a:prstGeom prst="rect">
            <a:avLst/>
          </a:prstGeom>
          <a:blipFill>
            <a:blip r:embed="rId3" cstate="print"/>
            <a:stretch>
              <a:fillRect/>
            </a:stretch>
          </a:blipFill>
        </p:spPr>
        <p:txBody>
          <a:bodyPr wrap="square" lIns="0" tIns="0" rIns="0" bIns="0" rtlCol="0"/>
          <a:lstStyle/>
          <a:p>
            <a:endParaRPr/>
          </a:p>
        </p:txBody>
      </p:sp>
      <p:sp>
        <p:nvSpPr>
          <p:cNvPr id="8" name="object 8"/>
          <p:cNvSpPr/>
          <p:nvPr/>
        </p:nvSpPr>
        <p:spPr>
          <a:xfrm>
            <a:off x="705612" y="1005839"/>
            <a:ext cx="6464808" cy="422148"/>
          </a:xfrm>
          <a:prstGeom prst="rect">
            <a:avLst/>
          </a:prstGeom>
          <a:blipFill>
            <a:blip r:embed="rId4" cstate="print"/>
            <a:stretch>
              <a:fillRect/>
            </a:stretch>
          </a:blipFill>
        </p:spPr>
        <p:txBody>
          <a:bodyPr wrap="square" lIns="0" tIns="0" rIns="0" bIns="0" rtlCol="0"/>
          <a:lstStyle/>
          <a:p>
            <a:endParaRPr/>
          </a:p>
        </p:txBody>
      </p:sp>
      <p:sp>
        <p:nvSpPr>
          <p:cNvPr id="9" name="object 9"/>
          <p:cNvSpPr/>
          <p:nvPr/>
        </p:nvSpPr>
        <p:spPr>
          <a:xfrm>
            <a:off x="729462" y="1035558"/>
            <a:ext cx="6428003" cy="387985"/>
          </a:xfrm>
          <a:prstGeom prst="rect">
            <a:avLst/>
          </a:prstGeom>
          <a:blipFill>
            <a:blip r:embed="rId5" cstate="print"/>
            <a:stretch>
              <a:fillRect/>
            </a:stretch>
          </a:blipFill>
        </p:spPr>
        <p:txBody>
          <a:bodyPr wrap="square" lIns="0" tIns="0" rIns="0" bIns="0" rtlCol="0"/>
          <a:lstStyle/>
          <a:p>
            <a:endParaRPr/>
          </a:p>
        </p:txBody>
      </p:sp>
      <p:sp>
        <p:nvSpPr>
          <p:cNvPr id="10" name="object 10"/>
          <p:cNvSpPr/>
          <p:nvPr/>
        </p:nvSpPr>
        <p:spPr>
          <a:xfrm>
            <a:off x="399288" y="1498091"/>
            <a:ext cx="2025395" cy="336803"/>
          </a:xfrm>
          <a:prstGeom prst="rect">
            <a:avLst/>
          </a:prstGeom>
          <a:blipFill>
            <a:blip r:embed="rId6" cstate="print"/>
            <a:stretch>
              <a:fillRect/>
            </a:stretch>
          </a:blipFill>
        </p:spPr>
        <p:txBody>
          <a:bodyPr wrap="square" lIns="0" tIns="0" rIns="0" bIns="0" rtlCol="0"/>
          <a:lstStyle/>
          <a:p>
            <a:endParaRPr/>
          </a:p>
        </p:txBody>
      </p:sp>
      <p:sp>
        <p:nvSpPr>
          <p:cNvPr id="11" name="object 11"/>
          <p:cNvSpPr/>
          <p:nvPr/>
        </p:nvSpPr>
        <p:spPr>
          <a:xfrm>
            <a:off x="423189" y="1528191"/>
            <a:ext cx="1992096" cy="302133"/>
          </a:xfrm>
          <a:prstGeom prst="rect">
            <a:avLst/>
          </a:prstGeom>
          <a:blipFill>
            <a:blip r:embed="rId7" cstate="print"/>
            <a:stretch>
              <a:fillRect/>
            </a:stretch>
          </a:blipFill>
        </p:spPr>
        <p:txBody>
          <a:bodyPr wrap="square" lIns="0" tIns="0" rIns="0" bIns="0" rtlCol="0"/>
          <a:lstStyle/>
          <a:p>
            <a:endParaRPr/>
          </a:p>
        </p:txBody>
      </p:sp>
      <p:sp>
        <p:nvSpPr>
          <p:cNvPr id="12" name="object 12"/>
          <p:cNvSpPr/>
          <p:nvPr/>
        </p:nvSpPr>
        <p:spPr>
          <a:xfrm>
            <a:off x="368808" y="1831848"/>
            <a:ext cx="2095500" cy="82296"/>
          </a:xfrm>
          <a:prstGeom prst="rect">
            <a:avLst/>
          </a:prstGeom>
          <a:blipFill>
            <a:blip r:embed="rId8" cstate="print"/>
            <a:stretch>
              <a:fillRect/>
            </a:stretch>
          </a:blipFill>
        </p:spPr>
        <p:txBody>
          <a:bodyPr wrap="square" lIns="0" tIns="0" rIns="0" bIns="0" rtlCol="0"/>
          <a:lstStyle/>
          <a:p>
            <a:endParaRPr/>
          </a:p>
        </p:txBody>
      </p:sp>
      <p:sp>
        <p:nvSpPr>
          <p:cNvPr id="13" name="object 13"/>
          <p:cNvSpPr/>
          <p:nvPr/>
        </p:nvSpPr>
        <p:spPr>
          <a:xfrm>
            <a:off x="396240" y="1886457"/>
            <a:ext cx="2056130" cy="0"/>
          </a:xfrm>
          <a:custGeom>
            <a:avLst/>
            <a:gdLst/>
            <a:ahLst/>
            <a:cxnLst/>
            <a:rect l="l" t="t" r="r" b="b"/>
            <a:pathLst>
              <a:path w="2056130">
                <a:moveTo>
                  <a:pt x="0" y="0"/>
                </a:moveTo>
                <a:lnTo>
                  <a:pt x="2055876" y="0"/>
                </a:lnTo>
              </a:path>
            </a:pathLst>
          </a:custGeom>
          <a:ln w="42672">
            <a:solidFill>
              <a:srgbClr val="8F97BE"/>
            </a:solidFill>
          </a:ln>
        </p:spPr>
        <p:txBody>
          <a:bodyPr wrap="square" lIns="0" tIns="0" rIns="0" bIns="0" rtlCol="0"/>
          <a:lstStyle/>
          <a:p>
            <a:endParaRPr/>
          </a:p>
        </p:txBody>
      </p:sp>
      <p:sp>
        <p:nvSpPr>
          <p:cNvPr id="14" name="object 14"/>
          <p:cNvSpPr/>
          <p:nvPr/>
        </p:nvSpPr>
        <p:spPr>
          <a:xfrm>
            <a:off x="396240" y="1865122"/>
            <a:ext cx="2056130" cy="43180"/>
          </a:xfrm>
          <a:custGeom>
            <a:avLst/>
            <a:gdLst/>
            <a:ahLst/>
            <a:cxnLst/>
            <a:rect l="l" t="t" r="r" b="b"/>
            <a:pathLst>
              <a:path w="2056130" h="43180">
                <a:moveTo>
                  <a:pt x="0" y="0"/>
                </a:moveTo>
                <a:lnTo>
                  <a:pt x="1027938" y="0"/>
                </a:lnTo>
                <a:lnTo>
                  <a:pt x="2055876" y="0"/>
                </a:lnTo>
                <a:lnTo>
                  <a:pt x="2055876" y="42672"/>
                </a:lnTo>
                <a:lnTo>
                  <a:pt x="1027938" y="42672"/>
                </a:lnTo>
                <a:lnTo>
                  <a:pt x="0" y="42672"/>
                </a:lnTo>
                <a:lnTo>
                  <a:pt x="0" y="0"/>
                </a:lnTo>
                <a:close/>
              </a:path>
            </a:pathLst>
          </a:custGeom>
          <a:ln w="6096">
            <a:solidFill>
              <a:srgbClr val="4B526E"/>
            </a:solidFill>
          </a:ln>
        </p:spPr>
        <p:txBody>
          <a:bodyPr wrap="square" lIns="0" tIns="0" rIns="0" bIns="0" rtlCol="0"/>
          <a:lstStyle/>
          <a:p>
            <a:endParaRPr/>
          </a:p>
        </p:txBody>
      </p:sp>
      <p:sp>
        <p:nvSpPr>
          <p:cNvPr id="15" name="object 15"/>
          <p:cNvSpPr txBox="1">
            <a:spLocks noGrp="1"/>
          </p:cNvSpPr>
          <p:nvPr>
            <p:ph type="title"/>
          </p:nvPr>
        </p:nvSpPr>
        <p:spPr>
          <a:xfrm>
            <a:off x="590804" y="2168779"/>
            <a:ext cx="7863840" cy="628650"/>
          </a:xfrm>
          <a:prstGeom prst="rect">
            <a:avLst/>
          </a:prstGeom>
        </p:spPr>
        <p:txBody>
          <a:bodyPr vert="horz" wrap="square" lIns="0" tIns="78740" rIns="0" bIns="0" rtlCol="0">
            <a:spAutoFit/>
          </a:bodyPr>
          <a:lstStyle/>
          <a:p>
            <a:pPr marL="469900" marR="5080" indent="-457834">
              <a:lnSpc>
                <a:spcPct val="80000"/>
              </a:lnSpc>
              <a:spcBef>
                <a:spcPts val="620"/>
              </a:spcBef>
              <a:tabLst>
                <a:tab pos="638810" algn="l"/>
                <a:tab pos="1343025" algn="l"/>
                <a:tab pos="1629410" algn="l"/>
                <a:tab pos="2834005" algn="l"/>
                <a:tab pos="3245485" algn="l"/>
                <a:tab pos="3873500" algn="l"/>
                <a:tab pos="4237355" algn="l"/>
                <a:tab pos="4757420" algn="l"/>
                <a:tab pos="6242050" algn="l"/>
                <a:tab pos="6854825" algn="l"/>
              </a:tabLst>
            </a:pPr>
            <a:r>
              <a:rPr sz="2200" spc="-5" dirty="0"/>
              <a:t>1.		Give	a	</a:t>
            </a:r>
            <a:r>
              <a:rPr sz="2200" b="1" spc="-5" dirty="0">
                <a:solidFill>
                  <a:srgbClr val="00AFEF"/>
                </a:solidFill>
                <a:latin typeface="Arial"/>
                <a:cs typeface="Arial"/>
              </a:rPr>
              <a:t>he</a:t>
            </a:r>
            <a:r>
              <a:rPr sz="2200" b="1" dirty="0">
                <a:solidFill>
                  <a:srgbClr val="00AFEF"/>
                </a:solidFill>
                <a:latin typeface="Arial"/>
                <a:cs typeface="Arial"/>
              </a:rPr>
              <a:t>a</a:t>
            </a:r>
            <a:r>
              <a:rPr sz="2200" b="1" spc="-5" dirty="0">
                <a:solidFill>
                  <a:srgbClr val="00AFEF"/>
                </a:solidFill>
                <a:latin typeface="Arial"/>
                <a:cs typeface="Arial"/>
              </a:rPr>
              <a:t>di</a:t>
            </a:r>
            <a:r>
              <a:rPr sz="2200" b="1" spc="10" dirty="0">
                <a:solidFill>
                  <a:srgbClr val="00AFEF"/>
                </a:solidFill>
                <a:latin typeface="Arial"/>
                <a:cs typeface="Arial"/>
              </a:rPr>
              <a:t>n</a:t>
            </a:r>
            <a:r>
              <a:rPr sz="2200" b="1" spc="-5" dirty="0">
                <a:solidFill>
                  <a:srgbClr val="00AFEF"/>
                </a:solidFill>
                <a:latin typeface="Arial"/>
                <a:cs typeface="Arial"/>
              </a:rPr>
              <a:t>g</a:t>
            </a:r>
            <a:r>
              <a:rPr sz="2200" b="1" dirty="0">
                <a:solidFill>
                  <a:srgbClr val="00AFEF"/>
                </a:solidFill>
                <a:latin typeface="Arial"/>
                <a:cs typeface="Arial"/>
              </a:rPr>
              <a:t>	</a:t>
            </a:r>
            <a:r>
              <a:rPr sz="2200" b="1" spc="5" dirty="0">
                <a:solidFill>
                  <a:srgbClr val="00AFEF"/>
                </a:solidFill>
                <a:latin typeface="Arial"/>
                <a:cs typeface="Arial"/>
              </a:rPr>
              <a:t>o</a:t>
            </a:r>
            <a:r>
              <a:rPr sz="2200" b="1" spc="-5" dirty="0">
                <a:solidFill>
                  <a:srgbClr val="00AFEF"/>
                </a:solidFill>
                <a:latin typeface="Arial"/>
                <a:cs typeface="Arial"/>
              </a:rPr>
              <a:t>r</a:t>
            </a:r>
            <a:r>
              <a:rPr sz="2200" b="1" dirty="0">
                <a:solidFill>
                  <a:srgbClr val="00AFEF"/>
                </a:solidFill>
                <a:latin typeface="Arial"/>
                <a:cs typeface="Arial"/>
              </a:rPr>
              <a:t>	</a:t>
            </a:r>
            <a:r>
              <a:rPr sz="2200" b="1" spc="-5" dirty="0">
                <a:solidFill>
                  <a:srgbClr val="00AFEF"/>
                </a:solidFill>
                <a:latin typeface="Arial"/>
                <a:cs typeface="Arial"/>
              </a:rPr>
              <a:t>title</a:t>
            </a:r>
            <a:r>
              <a:rPr sz="2200" b="1" dirty="0">
                <a:solidFill>
                  <a:srgbClr val="00AFEF"/>
                </a:solidFill>
                <a:latin typeface="Arial"/>
                <a:cs typeface="Arial"/>
              </a:rPr>
              <a:t>	</a:t>
            </a:r>
            <a:r>
              <a:rPr sz="2200" spc="-5" dirty="0"/>
              <a:t>to</a:t>
            </a:r>
            <a:r>
              <a:rPr sz="2200" dirty="0"/>
              <a:t>	</a:t>
            </a:r>
            <a:r>
              <a:rPr sz="2200" spc="-5" dirty="0"/>
              <a:t>the</a:t>
            </a:r>
            <a:r>
              <a:rPr sz="2200" dirty="0"/>
              <a:t>	</a:t>
            </a:r>
            <a:r>
              <a:rPr sz="2200" spc="-5" dirty="0"/>
              <a:t>paragra</a:t>
            </a:r>
            <a:r>
              <a:rPr sz="2200" spc="10" dirty="0"/>
              <a:t>p</a:t>
            </a:r>
            <a:r>
              <a:rPr sz="2200" spc="5" dirty="0"/>
              <a:t>h</a:t>
            </a:r>
            <a:r>
              <a:rPr sz="2200" spc="-5" dirty="0"/>
              <a:t>.</a:t>
            </a:r>
            <a:r>
              <a:rPr sz="2200" dirty="0"/>
              <a:t>	</a:t>
            </a:r>
            <a:r>
              <a:rPr sz="2200" spc="-5" dirty="0"/>
              <a:t>The</a:t>
            </a:r>
            <a:r>
              <a:rPr sz="2200" dirty="0"/>
              <a:t>	</a:t>
            </a:r>
            <a:r>
              <a:rPr sz="2200" spc="-5" dirty="0"/>
              <a:t>he</a:t>
            </a:r>
            <a:r>
              <a:rPr sz="2200" spc="10" dirty="0"/>
              <a:t>a</a:t>
            </a:r>
            <a:r>
              <a:rPr sz="2200" spc="-5" dirty="0"/>
              <a:t>ding  helps to indicate what the paragraph is all</a:t>
            </a:r>
            <a:r>
              <a:rPr sz="2200" spc="105" dirty="0"/>
              <a:t> </a:t>
            </a:r>
            <a:r>
              <a:rPr sz="2200" spc="-5" dirty="0"/>
              <a:t>about.</a:t>
            </a:r>
            <a:endParaRPr sz="2200">
              <a:latin typeface="Arial"/>
              <a:cs typeface="Arial"/>
            </a:endParaRPr>
          </a:p>
        </p:txBody>
      </p:sp>
      <p:sp>
        <p:nvSpPr>
          <p:cNvPr id="17" name="object 17"/>
          <p:cNvSpPr txBox="1">
            <a:spLocks noGrp="1"/>
          </p:cNvSpPr>
          <p:nvPr>
            <p:ph type="ftr" sz="quarter" idx="5"/>
          </p:nvPr>
        </p:nvSpPr>
        <p:spPr>
          <a:prstGeom prst="rect">
            <a:avLst/>
          </a:prstGeom>
        </p:spPr>
        <p:txBody>
          <a:bodyPr vert="horz" wrap="square" lIns="0" tIns="0" rIns="0" bIns="0" rtlCol="0">
            <a:spAutoFit/>
          </a:bodyPr>
          <a:lstStyle/>
          <a:p>
            <a:pPr marL="12700">
              <a:lnSpc>
                <a:spcPct val="100000"/>
              </a:lnSpc>
            </a:pPr>
            <a:r>
              <a:rPr spc="-10" dirty="0"/>
              <a:t>1/31/2019</a:t>
            </a:r>
          </a:p>
        </p:txBody>
      </p:sp>
      <p:sp>
        <p:nvSpPr>
          <p:cNvPr id="16" name="object 16"/>
          <p:cNvSpPr txBox="1"/>
          <p:nvPr/>
        </p:nvSpPr>
        <p:spPr>
          <a:xfrm>
            <a:off x="590804" y="2772282"/>
            <a:ext cx="7863840" cy="3512820"/>
          </a:xfrm>
          <a:prstGeom prst="rect">
            <a:avLst/>
          </a:prstGeom>
        </p:spPr>
        <p:txBody>
          <a:bodyPr vert="horz" wrap="square" lIns="0" tIns="12065" rIns="0" bIns="0" rtlCol="0">
            <a:spAutoFit/>
          </a:bodyPr>
          <a:lstStyle/>
          <a:p>
            <a:pPr marL="12700">
              <a:lnSpc>
                <a:spcPct val="100000"/>
              </a:lnSpc>
              <a:spcBef>
                <a:spcPts val="95"/>
              </a:spcBef>
            </a:pPr>
            <a:r>
              <a:rPr sz="2200" b="1" spc="-5" dirty="0">
                <a:solidFill>
                  <a:srgbClr val="FFFFFF"/>
                </a:solidFill>
                <a:latin typeface="Arial"/>
                <a:cs typeface="Arial"/>
              </a:rPr>
              <a:t>Example:</a:t>
            </a:r>
            <a:endParaRPr sz="2200">
              <a:latin typeface="Arial"/>
              <a:cs typeface="Arial"/>
            </a:endParaRPr>
          </a:p>
          <a:p>
            <a:pPr marL="1024255">
              <a:lnSpc>
                <a:spcPct val="100000"/>
              </a:lnSpc>
            </a:pPr>
            <a:r>
              <a:rPr sz="2200" spc="-5" dirty="0">
                <a:solidFill>
                  <a:srgbClr val="FFFFFF"/>
                </a:solidFill>
                <a:latin typeface="Arial"/>
                <a:cs typeface="Arial"/>
              </a:rPr>
              <a:t>How to make a jazzy pencil</a:t>
            </a:r>
            <a:r>
              <a:rPr sz="2200" spc="50" dirty="0">
                <a:solidFill>
                  <a:srgbClr val="FFFFFF"/>
                </a:solidFill>
                <a:latin typeface="Arial"/>
                <a:cs typeface="Arial"/>
              </a:rPr>
              <a:t> </a:t>
            </a:r>
            <a:r>
              <a:rPr sz="2200" spc="-20" dirty="0">
                <a:solidFill>
                  <a:srgbClr val="FFFFFF"/>
                </a:solidFill>
                <a:latin typeface="Arial"/>
                <a:cs typeface="Arial"/>
              </a:rPr>
              <a:t>holder.</a:t>
            </a:r>
            <a:endParaRPr sz="2200">
              <a:latin typeface="Arial"/>
              <a:cs typeface="Arial"/>
            </a:endParaRPr>
          </a:p>
          <a:p>
            <a:pPr marL="386080" indent="-374015">
              <a:lnSpc>
                <a:spcPct val="100000"/>
              </a:lnSpc>
              <a:buAutoNum type="arabicPeriod" startAt="2"/>
              <a:tabLst>
                <a:tab pos="386080" algn="l"/>
                <a:tab pos="386715" algn="l"/>
              </a:tabLst>
            </a:pPr>
            <a:r>
              <a:rPr sz="2200" spc="-15" dirty="0">
                <a:solidFill>
                  <a:srgbClr val="FFFFFF"/>
                </a:solidFill>
                <a:latin typeface="Arial"/>
                <a:cs typeface="Arial"/>
              </a:rPr>
              <a:t>Avoid </a:t>
            </a:r>
            <a:r>
              <a:rPr sz="2200" spc="-5" dirty="0">
                <a:solidFill>
                  <a:srgbClr val="FFFFFF"/>
                </a:solidFill>
                <a:latin typeface="Arial"/>
                <a:cs typeface="Arial"/>
              </a:rPr>
              <a:t>adding any point of your</a:t>
            </a:r>
            <a:r>
              <a:rPr sz="2200" spc="80" dirty="0">
                <a:solidFill>
                  <a:srgbClr val="FFFFFF"/>
                </a:solidFill>
                <a:latin typeface="Arial"/>
                <a:cs typeface="Arial"/>
              </a:rPr>
              <a:t> </a:t>
            </a:r>
            <a:r>
              <a:rPr sz="2200" spc="-5" dirty="0">
                <a:solidFill>
                  <a:srgbClr val="FFFFFF"/>
                </a:solidFill>
                <a:latin typeface="Arial"/>
                <a:cs typeface="Arial"/>
              </a:rPr>
              <a:t>own.</a:t>
            </a:r>
            <a:endParaRPr sz="2200">
              <a:latin typeface="Arial"/>
              <a:cs typeface="Arial"/>
            </a:endParaRPr>
          </a:p>
          <a:p>
            <a:pPr marL="12700" marR="5080">
              <a:lnSpc>
                <a:spcPct val="80000"/>
              </a:lnSpc>
              <a:spcBef>
                <a:spcPts val="530"/>
              </a:spcBef>
              <a:buAutoNum type="arabicPeriod" startAt="2"/>
              <a:tabLst>
                <a:tab pos="528955" algn="l"/>
                <a:tab pos="530225" algn="l"/>
                <a:tab pos="1167765" algn="l"/>
                <a:tab pos="2149475" algn="l"/>
                <a:tab pos="3178175" algn="l"/>
                <a:tab pos="3786504" algn="l"/>
                <a:tab pos="4580890" algn="l"/>
                <a:tab pos="5950585" algn="l"/>
                <a:tab pos="6576059" algn="l"/>
              </a:tabLst>
            </a:pPr>
            <a:r>
              <a:rPr sz="2200" spc="-5" dirty="0">
                <a:solidFill>
                  <a:srgbClr val="FFFFFF"/>
                </a:solidFill>
                <a:latin typeface="Arial"/>
                <a:cs typeface="Arial"/>
              </a:rPr>
              <a:t>Use	</a:t>
            </a:r>
            <a:r>
              <a:rPr sz="2200" b="1" spc="-5" dirty="0">
                <a:solidFill>
                  <a:srgbClr val="00AFEF"/>
                </a:solidFill>
                <a:latin typeface="Arial"/>
                <a:cs typeface="Arial"/>
              </a:rPr>
              <a:t>di</a:t>
            </a:r>
            <a:r>
              <a:rPr sz="2200" b="1" spc="5" dirty="0">
                <a:solidFill>
                  <a:srgbClr val="00AFEF"/>
                </a:solidFill>
                <a:latin typeface="Arial"/>
                <a:cs typeface="Arial"/>
              </a:rPr>
              <a:t>r</a:t>
            </a:r>
            <a:r>
              <a:rPr sz="2200" b="1" spc="-5" dirty="0">
                <a:solidFill>
                  <a:srgbClr val="00AFEF"/>
                </a:solidFill>
                <a:latin typeface="Arial"/>
                <a:cs typeface="Arial"/>
              </a:rPr>
              <a:t>ect,</a:t>
            </a:r>
            <a:r>
              <a:rPr sz="2200" b="1" dirty="0">
                <a:solidFill>
                  <a:srgbClr val="00AFEF"/>
                </a:solidFill>
                <a:latin typeface="Arial"/>
                <a:cs typeface="Arial"/>
              </a:rPr>
              <a:t>	</a:t>
            </a:r>
            <a:r>
              <a:rPr sz="2200" b="1" spc="-5" dirty="0">
                <a:solidFill>
                  <a:srgbClr val="00AFEF"/>
                </a:solidFill>
                <a:latin typeface="Arial"/>
                <a:cs typeface="Arial"/>
              </a:rPr>
              <a:t>si</a:t>
            </a:r>
            <a:r>
              <a:rPr sz="2200" b="1" dirty="0">
                <a:solidFill>
                  <a:srgbClr val="00AFEF"/>
                </a:solidFill>
                <a:latin typeface="Arial"/>
                <a:cs typeface="Arial"/>
              </a:rPr>
              <a:t>m</a:t>
            </a:r>
            <a:r>
              <a:rPr sz="2200" b="1" spc="-5" dirty="0">
                <a:solidFill>
                  <a:srgbClr val="00AFEF"/>
                </a:solidFill>
                <a:latin typeface="Arial"/>
                <a:cs typeface="Arial"/>
              </a:rPr>
              <a:t>ple</a:t>
            </a:r>
            <a:r>
              <a:rPr sz="2200" b="1" dirty="0">
                <a:solidFill>
                  <a:srgbClr val="00AFEF"/>
                </a:solidFill>
                <a:latin typeface="Arial"/>
                <a:cs typeface="Arial"/>
              </a:rPr>
              <a:t>	</a:t>
            </a:r>
            <a:r>
              <a:rPr sz="2200" spc="-5" dirty="0">
                <a:solidFill>
                  <a:srgbClr val="FFFFFF"/>
                </a:solidFill>
                <a:latin typeface="Arial"/>
                <a:cs typeface="Arial"/>
              </a:rPr>
              <a:t>and</a:t>
            </a:r>
            <a:r>
              <a:rPr sz="2200" dirty="0">
                <a:solidFill>
                  <a:srgbClr val="FFFFFF"/>
                </a:solidFill>
                <a:latin typeface="Arial"/>
                <a:cs typeface="Arial"/>
              </a:rPr>
              <a:t>	</a:t>
            </a:r>
            <a:r>
              <a:rPr sz="2200" b="1" spc="-5" dirty="0">
                <a:solidFill>
                  <a:srgbClr val="00AFEF"/>
                </a:solidFill>
                <a:latin typeface="Arial"/>
                <a:cs typeface="Arial"/>
              </a:rPr>
              <a:t>clear</a:t>
            </a:r>
            <a:r>
              <a:rPr sz="2200" b="1" dirty="0">
                <a:solidFill>
                  <a:srgbClr val="00AFEF"/>
                </a:solidFill>
                <a:latin typeface="Arial"/>
                <a:cs typeface="Arial"/>
              </a:rPr>
              <a:t>	</a:t>
            </a:r>
            <a:r>
              <a:rPr sz="2200" spc="-5" dirty="0">
                <a:solidFill>
                  <a:srgbClr val="FFFFFF"/>
                </a:solidFill>
                <a:latin typeface="Arial"/>
                <a:cs typeface="Arial"/>
              </a:rPr>
              <a:t>lang</a:t>
            </a:r>
            <a:r>
              <a:rPr sz="2200" dirty="0">
                <a:solidFill>
                  <a:srgbClr val="FFFFFF"/>
                </a:solidFill>
                <a:latin typeface="Arial"/>
                <a:cs typeface="Arial"/>
              </a:rPr>
              <a:t>u</a:t>
            </a:r>
            <a:r>
              <a:rPr sz="2200" spc="-5" dirty="0">
                <a:solidFill>
                  <a:srgbClr val="FFFFFF"/>
                </a:solidFill>
                <a:latin typeface="Arial"/>
                <a:cs typeface="Arial"/>
              </a:rPr>
              <a:t>ag</a:t>
            </a:r>
            <a:r>
              <a:rPr sz="2200" spc="5" dirty="0">
                <a:solidFill>
                  <a:srgbClr val="FFFFFF"/>
                </a:solidFill>
                <a:latin typeface="Arial"/>
                <a:cs typeface="Arial"/>
              </a:rPr>
              <a:t>e</a:t>
            </a:r>
            <a:r>
              <a:rPr sz="2200" spc="-5" dirty="0">
                <a:solidFill>
                  <a:srgbClr val="FFFFFF"/>
                </a:solidFill>
                <a:latin typeface="Arial"/>
                <a:cs typeface="Arial"/>
              </a:rPr>
              <a:t>.</a:t>
            </a:r>
            <a:r>
              <a:rPr sz="2200" dirty="0">
                <a:solidFill>
                  <a:srgbClr val="FFFFFF"/>
                </a:solidFill>
                <a:latin typeface="Arial"/>
                <a:cs typeface="Arial"/>
              </a:rPr>
              <a:t>	</a:t>
            </a:r>
            <a:r>
              <a:rPr sz="2200" spc="5" dirty="0">
                <a:solidFill>
                  <a:srgbClr val="FFFFFF"/>
                </a:solidFill>
                <a:latin typeface="Arial"/>
                <a:cs typeface="Arial"/>
              </a:rPr>
              <a:t>T</a:t>
            </a:r>
            <a:r>
              <a:rPr sz="2200" spc="-5" dirty="0">
                <a:solidFill>
                  <a:srgbClr val="FFFFFF"/>
                </a:solidFill>
                <a:latin typeface="Arial"/>
                <a:cs typeface="Arial"/>
              </a:rPr>
              <a:t>he</a:t>
            </a:r>
            <a:r>
              <a:rPr sz="2200" dirty="0">
                <a:solidFill>
                  <a:srgbClr val="FFFFFF"/>
                </a:solidFill>
                <a:latin typeface="Arial"/>
                <a:cs typeface="Arial"/>
              </a:rPr>
              <a:t>	</a:t>
            </a:r>
            <a:r>
              <a:rPr sz="2200" spc="-5" dirty="0">
                <a:solidFill>
                  <a:srgbClr val="FFFFFF"/>
                </a:solidFill>
                <a:latin typeface="Arial"/>
                <a:cs typeface="Arial"/>
              </a:rPr>
              <a:t>paragr</a:t>
            </a:r>
            <a:r>
              <a:rPr sz="2200" spc="5" dirty="0">
                <a:solidFill>
                  <a:srgbClr val="FFFFFF"/>
                </a:solidFill>
                <a:latin typeface="Arial"/>
                <a:cs typeface="Arial"/>
              </a:rPr>
              <a:t>a</a:t>
            </a:r>
            <a:r>
              <a:rPr sz="2200" spc="-5" dirty="0">
                <a:solidFill>
                  <a:srgbClr val="FFFFFF"/>
                </a:solidFill>
                <a:latin typeface="Arial"/>
                <a:cs typeface="Arial"/>
              </a:rPr>
              <a:t>ph  must be interesting to</a:t>
            </a:r>
            <a:r>
              <a:rPr sz="2200" spc="45" dirty="0">
                <a:solidFill>
                  <a:srgbClr val="FFFFFF"/>
                </a:solidFill>
                <a:latin typeface="Arial"/>
                <a:cs typeface="Arial"/>
              </a:rPr>
              <a:t> </a:t>
            </a:r>
            <a:r>
              <a:rPr sz="2200" spc="-5" dirty="0">
                <a:solidFill>
                  <a:srgbClr val="FFFFFF"/>
                </a:solidFill>
                <a:latin typeface="Arial"/>
                <a:cs typeface="Arial"/>
              </a:rPr>
              <a:t>read.</a:t>
            </a:r>
            <a:endParaRPr sz="2200">
              <a:latin typeface="Arial"/>
              <a:cs typeface="Arial"/>
            </a:endParaRPr>
          </a:p>
          <a:p>
            <a:pPr marL="478790" indent="-466725">
              <a:lnSpc>
                <a:spcPct val="100000"/>
              </a:lnSpc>
              <a:buAutoNum type="arabicPeriod" startAt="2"/>
              <a:tabLst>
                <a:tab pos="478790" algn="l"/>
                <a:tab pos="479425" algn="l"/>
              </a:tabLst>
            </a:pPr>
            <a:r>
              <a:rPr sz="2200" spc="-5" dirty="0">
                <a:solidFill>
                  <a:srgbClr val="FFFFFF"/>
                </a:solidFill>
                <a:latin typeface="Arial"/>
                <a:cs typeface="Arial"/>
              </a:rPr>
              <a:t>Use the </a:t>
            </a:r>
            <a:r>
              <a:rPr sz="2200" b="1" spc="-5" dirty="0">
                <a:solidFill>
                  <a:srgbClr val="00AFEF"/>
                </a:solidFill>
                <a:latin typeface="Arial"/>
                <a:cs typeface="Arial"/>
              </a:rPr>
              <a:t>present tense </a:t>
            </a:r>
            <a:r>
              <a:rPr sz="2200" spc="-5" dirty="0">
                <a:solidFill>
                  <a:srgbClr val="FFFFFF"/>
                </a:solidFill>
                <a:latin typeface="Arial"/>
                <a:cs typeface="Arial"/>
              </a:rPr>
              <a:t>form of the</a:t>
            </a:r>
            <a:r>
              <a:rPr sz="2200" spc="125" dirty="0">
                <a:solidFill>
                  <a:srgbClr val="FFFFFF"/>
                </a:solidFill>
                <a:latin typeface="Arial"/>
                <a:cs typeface="Arial"/>
              </a:rPr>
              <a:t> </a:t>
            </a:r>
            <a:r>
              <a:rPr sz="2200" spc="-5" dirty="0">
                <a:solidFill>
                  <a:srgbClr val="FFFFFF"/>
                </a:solidFill>
                <a:latin typeface="Arial"/>
                <a:cs typeface="Arial"/>
              </a:rPr>
              <a:t>verb.</a:t>
            </a:r>
            <a:endParaRPr sz="2200">
              <a:latin typeface="Arial"/>
              <a:cs typeface="Arial"/>
            </a:endParaRPr>
          </a:p>
          <a:p>
            <a:pPr marL="469900" marR="5080" indent="-457834" algn="just">
              <a:lnSpc>
                <a:spcPct val="80100"/>
              </a:lnSpc>
              <a:spcBef>
                <a:spcPts val="525"/>
              </a:spcBef>
              <a:buClr>
                <a:srgbClr val="FFFFFF"/>
              </a:buClr>
              <a:buFont typeface="Arial"/>
              <a:buAutoNum type="arabicPeriod" startAt="2"/>
              <a:tabLst>
                <a:tab pos="603250" algn="l"/>
              </a:tabLst>
            </a:pPr>
            <a:r>
              <a:rPr dirty="0"/>
              <a:t>	</a:t>
            </a:r>
            <a:r>
              <a:rPr sz="2200" spc="-5" dirty="0">
                <a:solidFill>
                  <a:srgbClr val="FFFFFF"/>
                </a:solidFill>
                <a:latin typeface="Arial"/>
                <a:cs typeface="Arial"/>
              </a:rPr>
              <a:t>Use </a:t>
            </a:r>
            <a:r>
              <a:rPr sz="2200" b="1" spc="-5" dirty="0">
                <a:solidFill>
                  <a:srgbClr val="00AFEF"/>
                </a:solidFill>
                <a:latin typeface="Arial"/>
                <a:cs typeface="Arial"/>
              </a:rPr>
              <a:t>imperative </a:t>
            </a:r>
            <a:r>
              <a:rPr sz="2200" b="1" dirty="0">
                <a:solidFill>
                  <a:srgbClr val="00AFEF"/>
                </a:solidFill>
                <a:latin typeface="Arial"/>
                <a:cs typeface="Arial"/>
              </a:rPr>
              <a:t>sentences </a:t>
            </a:r>
            <a:r>
              <a:rPr sz="2200" spc="-5" dirty="0">
                <a:solidFill>
                  <a:srgbClr val="FFFFFF"/>
                </a:solidFill>
                <a:latin typeface="Arial"/>
                <a:cs typeface="Arial"/>
              </a:rPr>
              <a:t>since the verb comes at </a:t>
            </a:r>
            <a:r>
              <a:rPr sz="2200" dirty="0">
                <a:solidFill>
                  <a:srgbClr val="FFFFFF"/>
                </a:solidFill>
                <a:latin typeface="Arial"/>
                <a:cs typeface="Arial"/>
              </a:rPr>
              <a:t>the  </a:t>
            </a:r>
            <a:r>
              <a:rPr sz="2200" spc="-5" dirty="0">
                <a:solidFill>
                  <a:srgbClr val="FFFFFF"/>
                </a:solidFill>
                <a:latin typeface="Arial"/>
                <a:cs typeface="Arial"/>
              </a:rPr>
              <a:t>start of the </a:t>
            </a:r>
            <a:r>
              <a:rPr sz="2200" dirty="0">
                <a:solidFill>
                  <a:srgbClr val="FFFFFF"/>
                </a:solidFill>
                <a:latin typeface="Arial"/>
                <a:cs typeface="Arial"/>
              </a:rPr>
              <a:t>sentence </a:t>
            </a:r>
            <a:r>
              <a:rPr sz="2200" spc="-5" dirty="0">
                <a:solidFill>
                  <a:srgbClr val="FFFFFF"/>
                </a:solidFill>
                <a:latin typeface="Arial"/>
                <a:cs typeface="Arial"/>
              </a:rPr>
              <a:t>and </a:t>
            </a:r>
            <a:r>
              <a:rPr sz="2200" dirty="0">
                <a:solidFill>
                  <a:srgbClr val="FFFFFF"/>
                </a:solidFill>
                <a:latin typeface="Arial"/>
                <a:cs typeface="Arial"/>
              </a:rPr>
              <a:t>addressed </a:t>
            </a:r>
            <a:r>
              <a:rPr sz="2200" spc="-5" dirty="0">
                <a:solidFill>
                  <a:srgbClr val="FFFFFF"/>
                </a:solidFill>
                <a:latin typeface="Arial"/>
                <a:cs typeface="Arial"/>
              </a:rPr>
              <a:t>to the second person  (you).</a:t>
            </a:r>
            <a:endParaRPr sz="2200">
              <a:latin typeface="Arial"/>
              <a:cs typeface="Arial"/>
            </a:endParaRPr>
          </a:p>
          <a:p>
            <a:pPr marL="541655" indent="-529590" algn="just">
              <a:lnSpc>
                <a:spcPct val="100000"/>
              </a:lnSpc>
              <a:buAutoNum type="arabicPeriod" startAt="2"/>
              <a:tabLst>
                <a:tab pos="542290" algn="l"/>
              </a:tabLst>
            </a:pPr>
            <a:r>
              <a:rPr sz="2200" spc="-15" dirty="0">
                <a:solidFill>
                  <a:srgbClr val="FFFFFF"/>
                </a:solidFill>
                <a:latin typeface="Arial"/>
                <a:cs typeface="Arial"/>
              </a:rPr>
              <a:t>Avoid </a:t>
            </a:r>
            <a:r>
              <a:rPr sz="2200" spc="-5" dirty="0">
                <a:solidFill>
                  <a:srgbClr val="FFFFFF"/>
                </a:solidFill>
                <a:latin typeface="Arial"/>
                <a:cs typeface="Arial"/>
              </a:rPr>
              <a:t>beginning sentences with words such</a:t>
            </a:r>
            <a:r>
              <a:rPr sz="2200" spc="110" dirty="0">
                <a:solidFill>
                  <a:srgbClr val="FFFFFF"/>
                </a:solidFill>
                <a:latin typeface="Arial"/>
                <a:cs typeface="Arial"/>
              </a:rPr>
              <a:t> </a:t>
            </a:r>
            <a:r>
              <a:rPr sz="2200" spc="-5" dirty="0">
                <a:solidFill>
                  <a:srgbClr val="FFFFFF"/>
                </a:solidFill>
                <a:latin typeface="Arial"/>
                <a:cs typeface="Arial"/>
              </a:rPr>
              <a:t>as:</a:t>
            </a:r>
            <a:endParaRPr sz="2200">
              <a:latin typeface="Arial"/>
              <a:cs typeface="Arial"/>
            </a:endParaRPr>
          </a:p>
          <a:p>
            <a:pPr marL="556895" algn="just">
              <a:lnSpc>
                <a:spcPct val="100000"/>
              </a:lnSpc>
            </a:pPr>
            <a:r>
              <a:rPr sz="2200" b="1" spc="-5" dirty="0">
                <a:solidFill>
                  <a:srgbClr val="FFFFFF"/>
                </a:solidFill>
                <a:latin typeface="Arial"/>
                <a:cs typeface="Arial"/>
              </a:rPr>
              <a:t>“</a:t>
            </a:r>
            <a:r>
              <a:rPr sz="2200" b="1" spc="-5" dirty="0">
                <a:solidFill>
                  <a:srgbClr val="00AFEF"/>
                </a:solidFill>
                <a:latin typeface="Arial"/>
                <a:cs typeface="Arial"/>
              </a:rPr>
              <a:t>Then</a:t>
            </a:r>
            <a:r>
              <a:rPr sz="2200" b="1" spc="20" dirty="0">
                <a:solidFill>
                  <a:srgbClr val="00AFEF"/>
                </a:solidFill>
                <a:latin typeface="Arial"/>
                <a:cs typeface="Arial"/>
              </a:rPr>
              <a:t> </a:t>
            </a:r>
            <a:r>
              <a:rPr sz="2200" b="1" dirty="0">
                <a:solidFill>
                  <a:srgbClr val="00AFEF"/>
                </a:solidFill>
                <a:latin typeface="Arial"/>
                <a:cs typeface="Arial"/>
              </a:rPr>
              <a:t>we…”</a:t>
            </a:r>
            <a:endParaRPr sz="2200">
              <a:latin typeface="Arial"/>
              <a:cs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647303" y="864870"/>
            <a:ext cx="110489" cy="208279"/>
          </a:xfrm>
          <a:prstGeom prst="rect">
            <a:avLst/>
          </a:prstGeom>
        </p:spPr>
        <p:txBody>
          <a:bodyPr vert="horz" wrap="square" lIns="0" tIns="12700" rIns="0" bIns="0" rtlCol="0">
            <a:spAutoFit/>
          </a:bodyPr>
          <a:lstStyle/>
          <a:p>
            <a:pPr marL="12700">
              <a:lnSpc>
                <a:spcPct val="100000"/>
              </a:lnSpc>
              <a:spcBef>
                <a:spcPts val="100"/>
              </a:spcBef>
            </a:pPr>
            <a:r>
              <a:rPr sz="1200" spc="-5" dirty="0">
                <a:solidFill>
                  <a:srgbClr val="FFFFFF"/>
                </a:solidFill>
                <a:latin typeface="Arial"/>
                <a:cs typeface="Arial"/>
              </a:rPr>
              <a:t>6</a:t>
            </a:r>
            <a:endParaRPr sz="1200">
              <a:latin typeface="Arial"/>
              <a:cs typeface="Arial"/>
            </a:endParaRPr>
          </a:p>
        </p:txBody>
      </p:sp>
      <p:sp>
        <p:nvSpPr>
          <p:cNvPr id="3" name="object 3"/>
          <p:cNvSpPr txBox="1">
            <a:spLocks noGrp="1"/>
          </p:cNvSpPr>
          <p:nvPr>
            <p:ph type="title"/>
          </p:nvPr>
        </p:nvSpPr>
        <p:spPr>
          <a:xfrm>
            <a:off x="2791714" y="1145793"/>
            <a:ext cx="3463925" cy="452120"/>
          </a:xfrm>
          <a:prstGeom prst="rect">
            <a:avLst/>
          </a:prstGeom>
        </p:spPr>
        <p:txBody>
          <a:bodyPr vert="horz" wrap="square" lIns="0" tIns="12065" rIns="0" bIns="0" rtlCol="0">
            <a:spAutoFit/>
          </a:bodyPr>
          <a:lstStyle/>
          <a:p>
            <a:pPr marL="12700">
              <a:lnSpc>
                <a:spcPct val="100000"/>
              </a:lnSpc>
              <a:spcBef>
                <a:spcPts val="95"/>
              </a:spcBef>
            </a:pPr>
            <a:r>
              <a:rPr sz="2800" b="1" spc="-5" dirty="0">
                <a:solidFill>
                  <a:srgbClr val="00AFEF"/>
                </a:solidFill>
                <a:latin typeface="Arial"/>
                <a:cs typeface="Arial"/>
              </a:rPr>
              <a:t>Paragraph</a:t>
            </a:r>
            <a:r>
              <a:rPr sz="2800" b="1" spc="-20" dirty="0">
                <a:solidFill>
                  <a:srgbClr val="00AFEF"/>
                </a:solidFill>
                <a:latin typeface="Arial"/>
                <a:cs typeface="Arial"/>
              </a:rPr>
              <a:t> </a:t>
            </a:r>
            <a:r>
              <a:rPr sz="2800" b="1" spc="-5" dirty="0">
                <a:solidFill>
                  <a:srgbClr val="00AFEF"/>
                </a:solidFill>
                <a:latin typeface="Arial"/>
                <a:cs typeface="Arial"/>
              </a:rPr>
              <a:t>Structure</a:t>
            </a:r>
            <a:endParaRPr sz="2800">
              <a:latin typeface="Arial"/>
              <a:cs typeface="Arial"/>
            </a:endParaRPr>
          </a:p>
        </p:txBody>
      </p:sp>
      <p:sp>
        <p:nvSpPr>
          <p:cNvPr id="4" name="object 4"/>
          <p:cNvSpPr/>
          <p:nvPr/>
        </p:nvSpPr>
        <p:spPr>
          <a:xfrm>
            <a:off x="1448561" y="2256282"/>
            <a:ext cx="6096000" cy="856615"/>
          </a:xfrm>
          <a:custGeom>
            <a:avLst/>
            <a:gdLst/>
            <a:ahLst/>
            <a:cxnLst/>
            <a:rect l="l" t="t" r="r" b="b"/>
            <a:pathLst>
              <a:path w="6096000" h="856614">
                <a:moveTo>
                  <a:pt x="0" y="856488"/>
                </a:moveTo>
                <a:lnTo>
                  <a:pt x="6095999" y="856488"/>
                </a:lnTo>
                <a:lnTo>
                  <a:pt x="6095999" y="0"/>
                </a:lnTo>
                <a:lnTo>
                  <a:pt x="0" y="0"/>
                </a:lnTo>
                <a:lnTo>
                  <a:pt x="0" y="856488"/>
                </a:lnTo>
                <a:close/>
              </a:path>
            </a:pathLst>
          </a:custGeom>
          <a:solidFill>
            <a:srgbClr val="FFFFFF">
              <a:alpha val="90194"/>
            </a:srgbClr>
          </a:solidFill>
        </p:spPr>
        <p:txBody>
          <a:bodyPr wrap="square" lIns="0" tIns="0" rIns="0" bIns="0" rtlCol="0"/>
          <a:lstStyle/>
          <a:p>
            <a:endParaRPr/>
          </a:p>
        </p:txBody>
      </p:sp>
      <p:sp>
        <p:nvSpPr>
          <p:cNvPr id="5" name="object 5"/>
          <p:cNvSpPr/>
          <p:nvPr/>
        </p:nvSpPr>
        <p:spPr>
          <a:xfrm>
            <a:off x="1448561" y="2256282"/>
            <a:ext cx="6096000" cy="856615"/>
          </a:xfrm>
          <a:custGeom>
            <a:avLst/>
            <a:gdLst/>
            <a:ahLst/>
            <a:cxnLst/>
            <a:rect l="l" t="t" r="r" b="b"/>
            <a:pathLst>
              <a:path w="6096000" h="856614">
                <a:moveTo>
                  <a:pt x="0" y="856488"/>
                </a:moveTo>
                <a:lnTo>
                  <a:pt x="6095999" y="856488"/>
                </a:lnTo>
                <a:lnTo>
                  <a:pt x="6095999" y="0"/>
                </a:lnTo>
                <a:lnTo>
                  <a:pt x="0" y="0"/>
                </a:lnTo>
                <a:lnTo>
                  <a:pt x="0" y="856488"/>
                </a:lnTo>
                <a:close/>
              </a:path>
            </a:pathLst>
          </a:custGeom>
          <a:ln w="25908">
            <a:solidFill>
              <a:srgbClr val="717BA2"/>
            </a:solidFill>
          </a:ln>
        </p:spPr>
        <p:txBody>
          <a:bodyPr wrap="square" lIns="0" tIns="0" rIns="0" bIns="0" rtlCol="0"/>
          <a:lstStyle/>
          <a:p>
            <a:endParaRPr/>
          </a:p>
        </p:txBody>
      </p:sp>
      <p:sp>
        <p:nvSpPr>
          <p:cNvPr id="6" name="object 6"/>
          <p:cNvSpPr/>
          <p:nvPr/>
        </p:nvSpPr>
        <p:spPr>
          <a:xfrm>
            <a:off x="1753361" y="1754885"/>
            <a:ext cx="4267200" cy="1003300"/>
          </a:xfrm>
          <a:custGeom>
            <a:avLst/>
            <a:gdLst/>
            <a:ahLst/>
            <a:cxnLst/>
            <a:rect l="l" t="t" r="r" b="b"/>
            <a:pathLst>
              <a:path w="4267200" h="1003300">
                <a:moveTo>
                  <a:pt x="4100067" y="0"/>
                </a:moveTo>
                <a:lnTo>
                  <a:pt x="167131" y="0"/>
                </a:lnTo>
                <a:lnTo>
                  <a:pt x="122693" y="5968"/>
                </a:lnTo>
                <a:lnTo>
                  <a:pt x="82766" y="22812"/>
                </a:lnTo>
                <a:lnTo>
                  <a:pt x="48942" y="48942"/>
                </a:lnTo>
                <a:lnTo>
                  <a:pt x="22812" y="82766"/>
                </a:lnTo>
                <a:lnTo>
                  <a:pt x="5968" y="122693"/>
                </a:lnTo>
                <a:lnTo>
                  <a:pt x="0" y="167131"/>
                </a:lnTo>
                <a:lnTo>
                  <a:pt x="0" y="835660"/>
                </a:lnTo>
                <a:lnTo>
                  <a:pt x="5968" y="880098"/>
                </a:lnTo>
                <a:lnTo>
                  <a:pt x="22812" y="920025"/>
                </a:lnTo>
                <a:lnTo>
                  <a:pt x="48942" y="953849"/>
                </a:lnTo>
                <a:lnTo>
                  <a:pt x="82766" y="979979"/>
                </a:lnTo>
                <a:lnTo>
                  <a:pt x="122693" y="996823"/>
                </a:lnTo>
                <a:lnTo>
                  <a:pt x="167131" y="1002791"/>
                </a:lnTo>
                <a:lnTo>
                  <a:pt x="4100067" y="1002791"/>
                </a:lnTo>
                <a:lnTo>
                  <a:pt x="4144506" y="996823"/>
                </a:lnTo>
                <a:lnTo>
                  <a:pt x="4184433" y="979979"/>
                </a:lnTo>
                <a:lnTo>
                  <a:pt x="4218257" y="953849"/>
                </a:lnTo>
                <a:lnTo>
                  <a:pt x="4244387" y="920025"/>
                </a:lnTo>
                <a:lnTo>
                  <a:pt x="4261231" y="880098"/>
                </a:lnTo>
                <a:lnTo>
                  <a:pt x="4267200" y="835660"/>
                </a:lnTo>
                <a:lnTo>
                  <a:pt x="4267200" y="167131"/>
                </a:lnTo>
                <a:lnTo>
                  <a:pt x="4261231" y="122693"/>
                </a:lnTo>
                <a:lnTo>
                  <a:pt x="4244387" y="82766"/>
                </a:lnTo>
                <a:lnTo>
                  <a:pt x="4218257" y="48942"/>
                </a:lnTo>
                <a:lnTo>
                  <a:pt x="4184433" y="22812"/>
                </a:lnTo>
                <a:lnTo>
                  <a:pt x="4144506" y="5968"/>
                </a:lnTo>
                <a:lnTo>
                  <a:pt x="4100067" y="0"/>
                </a:lnTo>
                <a:close/>
              </a:path>
            </a:pathLst>
          </a:custGeom>
          <a:solidFill>
            <a:srgbClr val="717BA2"/>
          </a:solidFill>
        </p:spPr>
        <p:txBody>
          <a:bodyPr wrap="square" lIns="0" tIns="0" rIns="0" bIns="0" rtlCol="0"/>
          <a:lstStyle/>
          <a:p>
            <a:endParaRPr/>
          </a:p>
        </p:txBody>
      </p:sp>
      <p:sp>
        <p:nvSpPr>
          <p:cNvPr id="7" name="object 7"/>
          <p:cNvSpPr/>
          <p:nvPr/>
        </p:nvSpPr>
        <p:spPr>
          <a:xfrm>
            <a:off x="1753361" y="1754885"/>
            <a:ext cx="4267200" cy="1003300"/>
          </a:xfrm>
          <a:custGeom>
            <a:avLst/>
            <a:gdLst/>
            <a:ahLst/>
            <a:cxnLst/>
            <a:rect l="l" t="t" r="r" b="b"/>
            <a:pathLst>
              <a:path w="4267200" h="1003300">
                <a:moveTo>
                  <a:pt x="0" y="167131"/>
                </a:moveTo>
                <a:lnTo>
                  <a:pt x="5968" y="122693"/>
                </a:lnTo>
                <a:lnTo>
                  <a:pt x="22812" y="82766"/>
                </a:lnTo>
                <a:lnTo>
                  <a:pt x="48942" y="48942"/>
                </a:lnTo>
                <a:lnTo>
                  <a:pt x="82766" y="22812"/>
                </a:lnTo>
                <a:lnTo>
                  <a:pt x="122693" y="5968"/>
                </a:lnTo>
                <a:lnTo>
                  <a:pt x="167131" y="0"/>
                </a:lnTo>
                <a:lnTo>
                  <a:pt x="4100067" y="0"/>
                </a:lnTo>
                <a:lnTo>
                  <a:pt x="4144506" y="5968"/>
                </a:lnTo>
                <a:lnTo>
                  <a:pt x="4184433" y="22812"/>
                </a:lnTo>
                <a:lnTo>
                  <a:pt x="4218257" y="48942"/>
                </a:lnTo>
                <a:lnTo>
                  <a:pt x="4244387" y="82766"/>
                </a:lnTo>
                <a:lnTo>
                  <a:pt x="4261231" y="122693"/>
                </a:lnTo>
                <a:lnTo>
                  <a:pt x="4267200" y="167131"/>
                </a:lnTo>
                <a:lnTo>
                  <a:pt x="4267200" y="835660"/>
                </a:lnTo>
                <a:lnTo>
                  <a:pt x="4261231" y="880098"/>
                </a:lnTo>
                <a:lnTo>
                  <a:pt x="4244387" y="920025"/>
                </a:lnTo>
                <a:lnTo>
                  <a:pt x="4218257" y="953849"/>
                </a:lnTo>
                <a:lnTo>
                  <a:pt x="4184433" y="979979"/>
                </a:lnTo>
                <a:lnTo>
                  <a:pt x="4144506" y="996823"/>
                </a:lnTo>
                <a:lnTo>
                  <a:pt x="4100067" y="1002791"/>
                </a:lnTo>
                <a:lnTo>
                  <a:pt x="167131" y="1002791"/>
                </a:lnTo>
                <a:lnTo>
                  <a:pt x="122693" y="996823"/>
                </a:lnTo>
                <a:lnTo>
                  <a:pt x="82766" y="979979"/>
                </a:lnTo>
                <a:lnTo>
                  <a:pt x="48942" y="953849"/>
                </a:lnTo>
                <a:lnTo>
                  <a:pt x="22812" y="920025"/>
                </a:lnTo>
                <a:lnTo>
                  <a:pt x="5968" y="880098"/>
                </a:lnTo>
                <a:lnTo>
                  <a:pt x="0" y="835660"/>
                </a:lnTo>
                <a:lnTo>
                  <a:pt x="0" y="167131"/>
                </a:lnTo>
                <a:close/>
              </a:path>
            </a:pathLst>
          </a:custGeom>
          <a:ln w="25908">
            <a:solidFill>
              <a:srgbClr val="FFFFFF"/>
            </a:solidFill>
          </a:ln>
        </p:spPr>
        <p:txBody>
          <a:bodyPr wrap="square" lIns="0" tIns="0" rIns="0" bIns="0" rtlCol="0"/>
          <a:lstStyle/>
          <a:p>
            <a:endParaRPr/>
          </a:p>
        </p:txBody>
      </p:sp>
      <p:sp>
        <p:nvSpPr>
          <p:cNvPr id="8" name="object 8"/>
          <p:cNvSpPr/>
          <p:nvPr/>
        </p:nvSpPr>
        <p:spPr>
          <a:xfrm>
            <a:off x="1448561" y="3798570"/>
            <a:ext cx="6096000" cy="856615"/>
          </a:xfrm>
          <a:custGeom>
            <a:avLst/>
            <a:gdLst/>
            <a:ahLst/>
            <a:cxnLst/>
            <a:rect l="l" t="t" r="r" b="b"/>
            <a:pathLst>
              <a:path w="6096000" h="856614">
                <a:moveTo>
                  <a:pt x="0" y="856487"/>
                </a:moveTo>
                <a:lnTo>
                  <a:pt x="6095999" y="856487"/>
                </a:lnTo>
                <a:lnTo>
                  <a:pt x="6095999" y="0"/>
                </a:lnTo>
                <a:lnTo>
                  <a:pt x="0" y="0"/>
                </a:lnTo>
                <a:lnTo>
                  <a:pt x="0" y="856487"/>
                </a:lnTo>
                <a:close/>
              </a:path>
            </a:pathLst>
          </a:custGeom>
          <a:solidFill>
            <a:srgbClr val="FFFFFF">
              <a:alpha val="90194"/>
            </a:srgbClr>
          </a:solidFill>
        </p:spPr>
        <p:txBody>
          <a:bodyPr wrap="square" lIns="0" tIns="0" rIns="0" bIns="0" rtlCol="0"/>
          <a:lstStyle/>
          <a:p>
            <a:endParaRPr/>
          </a:p>
        </p:txBody>
      </p:sp>
      <p:sp>
        <p:nvSpPr>
          <p:cNvPr id="9" name="object 9"/>
          <p:cNvSpPr/>
          <p:nvPr/>
        </p:nvSpPr>
        <p:spPr>
          <a:xfrm>
            <a:off x="1448561" y="3798570"/>
            <a:ext cx="6096000" cy="856615"/>
          </a:xfrm>
          <a:custGeom>
            <a:avLst/>
            <a:gdLst/>
            <a:ahLst/>
            <a:cxnLst/>
            <a:rect l="l" t="t" r="r" b="b"/>
            <a:pathLst>
              <a:path w="6096000" h="856614">
                <a:moveTo>
                  <a:pt x="0" y="856487"/>
                </a:moveTo>
                <a:lnTo>
                  <a:pt x="6095999" y="856487"/>
                </a:lnTo>
                <a:lnTo>
                  <a:pt x="6095999" y="0"/>
                </a:lnTo>
                <a:lnTo>
                  <a:pt x="0" y="0"/>
                </a:lnTo>
                <a:lnTo>
                  <a:pt x="0" y="856487"/>
                </a:lnTo>
                <a:close/>
              </a:path>
            </a:pathLst>
          </a:custGeom>
          <a:ln w="25908">
            <a:solidFill>
              <a:srgbClr val="717BA2"/>
            </a:solidFill>
          </a:ln>
        </p:spPr>
        <p:txBody>
          <a:bodyPr wrap="square" lIns="0" tIns="0" rIns="0" bIns="0" rtlCol="0"/>
          <a:lstStyle/>
          <a:p>
            <a:endParaRPr/>
          </a:p>
        </p:txBody>
      </p:sp>
      <p:sp>
        <p:nvSpPr>
          <p:cNvPr id="10" name="object 10"/>
          <p:cNvSpPr/>
          <p:nvPr/>
        </p:nvSpPr>
        <p:spPr>
          <a:xfrm>
            <a:off x="1753361" y="3297173"/>
            <a:ext cx="4267200" cy="1003300"/>
          </a:xfrm>
          <a:custGeom>
            <a:avLst/>
            <a:gdLst/>
            <a:ahLst/>
            <a:cxnLst/>
            <a:rect l="l" t="t" r="r" b="b"/>
            <a:pathLst>
              <a:path w="4267200" h="1003300">
                <a:moveTo>
                  <a:pt x="4100067" y="0"/>
                </a:moveTo>
                <a:lnTo>
                  <a:pt x="167131" y="0"/>
                </a:lnTo>
                <a:lnTo>
                  <a:pt x="122693" y="5968"/>
                </a:lnTo>
                <a:lnTo>
                  <a:pt x="82766" y="22812"/>
                </a:lnTo>
                <a:lnTo>
                  <a:pt x="48942" y="48942"/>
                </a:lnTo>
                <a:lnTo>
                  <a:pt x="22812" y="82766"/>
                </a:lnTo>
                <a:lnTo>
                  <a:pt x="5968" y="122693"/>
                </a:lnTo>
                <a:lnTo>
                  <a:pt x="0" y="167131"/>
                </a:lnTo>
                <a:lnTo>
                  <a:pt x="0" y="835659"/>
                </a:lnTo>
                <a:lnTo>
                  <a:pt x="5968" y="880098"/>
                </a:lnTo>
                <a:lnTo>
                  <a:pt x="22812" y="920025"/>
                </a:lnTo>
                <a:lnTo>
                  <a:pt x="48942" y="953849"/>
                </a:lnTo>
                <a:lnTo>
                  <a:pt x="82766" y="979979"/>
                </a:lnTo>
                <a:lnTo>
                  <a:pt x="122693" y="996823"/>
                </a:lnTo>
                <a:lnTo>
                  <a:pt x="167131" y="1002792"/>
                </a:lnTo>
                <a:lnTo>
                  <a:pt x="4100067" y="1002792"/>
                </a:lnTo>
                <a:lnTo>
                  <a:pt x="4144506" y="996823"/>
                </a:lnTo>
                <a:lnTo>
                  <a:pt x="4184433" y="979979"/>
                </a:lnTo>
                <a:lnTo>
                  <a:pt x="4218257" y="953849"/>
                </a:lnTo>
                <a:lnTo>
                  <a:pt x="4244387" y="920025"/>
                </a:lnTo>
                <a:lnTo>
                  <a:pt x="4261231" y="880098"/>
                </a:lnTo>
                <a:lnTo>
                  <a:pt x="4267200" y="835659"/>
                </a:lnTo>
                <a:lnTo>
                  <a:pt x="4267200" y="167131"/>
                </a:lnTo>
                <a:lnTo>
                  <a:pt x="4261231" y="122693"/>
                </a:lnTo>
                <a:lnTo>
                  <a:pt x="4244387" y="82766"/>
                </a:lnTo>
                <a:lnTo>
                  <a:pt x="4218257" y="48942"/>
                </a:lnTo>
                <a:lnTo>
                  <a:pt x="4184433" y="22812"/>
                </a:lnTo>
                <a:lnTo>
                  <a:pt x="4144506" y="5968"/>
                </a:lnTo>
                <a:lnTo>
                  <a:pt x="4100067" y="0"/>
                </a:lnTo>
                <a:close/>
              </a:path>
            </a:pathLst>
          </a:custGeom>
          <a:solidFill>
            <a:srgbClr val="717BA2"/>
          </a:solidFill>
        </p:spPr>
        <p:txBody>
          <a:bodyPr wrap="square" lIns="0" tIns="0" rIns="0" bIns="0" rtlCol="0"/>
          <a:lstStyle/>
          <a:p>
            <a:endParaRPr/>
          </a:p>
        </p:txBody>
      </p:sp>
      <p:sp>
        <p:nvSpPr>
          <p:cNvPr id="11" name="object 11"/>
          <p:cNvSpPr/>
          <p:nvPr/>
        </p:nvSpPr>
        <p:spPr>
          <a:xfrm>
            <a:off x="1753361" y="3297173"/>
            <a:ext cx="4267200" cy="1003300"/>
          </a:xfrm>
          <a:custGeom>
            <a:avLst/>
            <a:gdLst/>
            <a:ahLst/>
            <a:cxnLst/>
            <a:rect l="l" t="t" r="r" b="b"/>
            <a:pathLst>
              <a:path w="4267200" h="1003300">
                <a:moveTo>
                  <a:pt x="0" y="167131"/>
                </a:moveTo>
                <a:lnTo>
                  <a:pt x="5968" y="122693"/>
                </a:lnTo>
                <a:lnTo>
                  <a:pt x="22812" y="82766"/>
                </a:lnTo>
                <a:lnTo>
                  <a:pt x="48942" y="48942"/>
                </a:lnTo>
                <a:lnTo>
                  <a:pt x="82766" y="22812"/>
                </a:lnTo>
                <a:lnTo>
                  <a:pt x="122693" y="5968"/>
                </a:lnTo>
                <a:lnTo>
                  <a:pt x="167131" y="0"/>
                </a:lnTo>
                <a:lnTo>
                  <a:pt x="4100067" y="0"/>
                </a:lnTo>
                <a:lnTo>
                  <a:pt x="4144506" y="5968"/>
                </a:lnTo>
                <a:lnTo>
                  <a:pt x="4184433" y="22812"/>
                </a:lnTo>
                <a:lnTo>
                  <a:pt x="4218257" y="48942"/>
                </a:lnTo>
                <a:lnTo>
                  <a:pt x="4244387" y="82766"/>
                </a:lnTo>
                <a:lnTo>
                  <a:pt x="4261231" y="122693"/>
                </a:lnTo>
                <a:lnTo>
                  <a:pt x="4267200" y="167131"/>
                </a:lnTo>
                <a:lnTo>
                  <a:pt x="4267200" y="835659"/>
                </a:lnTo>
                <a:lnTo>
                  <a:pt x="4261231" y="880098"/>
                </a:lnTo>
                <a:lnTo>
                  <a:pt x="4244387" y="920025"/>
                </a:lnTo>
                <a:lnTo>
                  <a:pt x="4218257" y="953849"/>
                </a:lnTo>
                <a:lnTo>
                  <a:pt x="4184433" y="979979"/>
                </a:lnTo>
                <a:lnTo>
                  <a:pt x="4144506" y="996823"/>
                </a:lnTo>
                <a:lnTo>
                  <a:pt x="4100067" y="1002792"/>
                </a:lnTo>
                <a:lnTo>
                  <a:pt x="167131" y="1002792"/>
                </a:lnTo>
                <a:lnTo>
                  <a:pt x="122693" y="996823"/>
                </a:lnTo>
                <a:lnTo>
                  <a:pt x="82766" y="979979"/>
                </a:lnTo>
                <a:lnTo>
                  <a:pt x="48942" y="953849"/>
                </a:lnTo>
                <a:lnTo>
                  <a:pt x="22812" y="920025"/>
                </a:lnTo>
                <a:lnTo>
                  <a:pt x="5968" y="880098"/>
                </a:lnTo>
                <a:lnTo>
                  <a:pt x="0" y="835659"/>
                </a:lnTo>
                <a:lnTo>
                  <a:pt x="0" y="167131"/>
                </a:lnTo>
                <a:close/>
              </a:path>
            </a:pathLst>
          </a:custGeom>
          <a:ln w="25908">
            <a:solidFill>
              <a:srgbClr val="FFFFFF"/>
            </a:solidFill>
          </a:ln>
        </p:spPr>
        <p:txBody>
          <a:bodyPr wrap="square" lIns="0" tIns="0" rIns="0" bIns="0" rtlCol="0"/>
          <a:lstStyle/>
          <a:p>
            <a:endParaRPr/>
          </a:p>
        </p:txBody>
      </p:sp>
      <p:sp>
        <p:nvSpPr>
          <p:cNvPr id="12" name="object 12"/>
          <p:cNvSpPr/>
          <p:nvPr/>
        </p:nvSpPr>
        <p:spPr>
          <a:xfrm>
            <a:off x="1448561" y="5340858"/>
            <a:ext cx="6096000" cy="856615"/>
          </a:xfrm>
          <a:custGeom>
            <a:avLst/>
            <a:gdLst/>
            <a:ahLst/>
            <a:cxnLst/>
            <a:rect l="l" t="t" r="r" b="b"/>
            <a:pathLst>
              <a:path w="6096000" h="856614">
                <a:moveTo>
                  <a:pt x="0" y="856488"/>
                </a:moveTo>
                <a:lnTo>
                  <a:pt x="6095999" y="856488"/>
                </a:lnTo>
                <a:lnTo>
                  <a:pt x="6095999" y="0"/>
                </a:lnTo>
                <a:lnTo>
                  <a:pt x="0" y="0"/>
                </a:lnTo>
                <a:lnTo>
                  <a:pt x="0" y="856488"/>
                </a:lnTo>
                <a:close/>
              </a:path>
            </a:pathLst>
          </a:custGeom>
          <a:solidFill>
            <a:srgbClr val="FFFFFF">
              <a:alpha val="90194"/>
            </a:srgbClr>
          </a:solidFill>
        </p:spPr>
        <p:txBody>
          <a:bodyPr wrap="square" lIns="0" tIns="0" rIns="0" bIns="0" rtlCol="0"/>
          <a:lstStyle/>
          <a:p>
            <a:endParaRPr/>
          </a:p>
        </p:txBody>
      </p:sp>
      <p:sp>
        <p:nvSpPr>
          <p:cNvPr id="13" name="object 13"/>
          <p:cNvSpPr/>
          <p:nvPr/>
        </p:nvSpPr>
        <p:spPr>
          <a:xfrm>
            <a:off x="1448561" y="5340858"/>
            <a:ext cx="6096000" cy="856615"/>
          </a:xfrm>
          <a:custGeom>
            <a:avLst/>
            <a:gdLst/>
            <a:ahLst/>
            <a:cxnLst/>
            <a:rect l="l" t="t" r="r" b="b"/>
            <a:pathLst>
              <a:path w="6096000" h="856614">
                <a:moveTo>
                  <a:pt x="0" y="856488"/>
                </a:moveTo>
                <a:lnTo>
                  <a:pt x="6095999" y="856488"/>
                </a:lnTo>
                <a:lnTo>
                  <a:pt x="6095999" y="0"/>
                </a:lnTo>
                <a:lnTo>
                  <a:pt x="0" y="0"/>
                </a:lnTo>
                <a:lnTo>
                  <a:pt x="0" y="856488"/>
                </a:lnTo>
                <a:close/>
              </a:path>
            </a:pathLst>
          </a:custGeom>
          <a:ln w="25908">
            <a:solidFill>
              <a:srgbClr val="717BA2"/>
            </a:solidFill>
          </a:ln>
        </p:spPr>
        <p:txBody>
          <a:bodyPr wrap="square" lIns="0" tIns="0" rIns="0" bIns="0" rtlCol="0"/>
          <a:lstStyle/>
          <a:p>
            <a:endParaRPr/>
          </a:p>
        </p:txBody>
      </p:sp>
      <p:sp>
        <p:nvSpPr>
          <p:cNvPr id="14" name="object 14"/>
          <p:cNvSpPr/>
          <p:nvPr/>
        </p:nvSpPr>
        <p:spPr>
          <a:xfrm>
            <a:off x="1753361" y="4839461"/>
            <a:ext cx="4267200" cy="1003300"/>
          </a:xfrm>
          <a:custGeom>
            <a:avLst/>
            <a:gdLst/>
            <a:ahLst/>
            <a:cxnLst/>
            <a:rect l="l" t="t" r="r" b="b"/>
            <a:pathLst>
              <a:path w="4267200" h="1003300">
                <a:moveTo>
                  <a:pt x="4100067" y="0"/>
                </a:moveTo>
                <a:lnTo>
                  <a:pt x="167131" y="0"/>
                </a:lnTo>
                <a:lnTo>
                  <a:pt x="122693" y="5968"/>
                </a:lnTo>
                <a:lnTo>
                  <a:pt x="82766" y="22812"/>
                </a:lnTo>
                <a:lnTo>
                  <a:pt x="48942" y="48942"/>
                </a:lnTo>
                <a:lnTo>
                  <a:pt x="22812" y="82766"/>
                </a:lnTo>
                <a:lnTo>
                  <a:pt x="5968" y="122693"/>
                </a:lnTo>
                <a:lnTo>
                  <a:pt x="0" y="167131"/>
                </a:lnTo>
                <a:lnTo>
                  <a:pt x="0" y="835660"/>
                </a:lnTo>
                <a:lnTo>
                  <a:pt x="5968" y="880090"/>
                </a:lnTo>
                <a:lnTo>
                  <a:pt x="22812" y="920014"/>
                </a:lnTo>
                <a:lnTo>
                  <a:pt x="48942" y="953839"/>
                </a:lnTo>
                <a:lnTo>
                  <a:pt x="82766" y="979973"/>
                </a:lnTo>
                <a:lnTo>
                  <a:pt x="122693" y="996821"/>
                </a:lnTo>
                <a:lnTo>
                  <a:pt x="167131" y="1002791"/>
                </a:lnTo>
                <a:lnTo>
                  <a:pt x="4100067" y="1002791"/>
                </a:lnTo>
                <a:lnTo>
                  <a:pt x="4144506" y="996821"/>
                </a:lnTo>
                <a:lnTo>
                  <a:pt x="4184433" y="979973"/>
                </a:lnTo>
                <a:lnTo>
                  <a:pt x="4218257" y="953839"/>
                </a:lnTo>
                <a:lnTo>
                  <a:pt x="4244387" y="920014"/>
                </a:lnTo>
                <a:lnTo>
                  <a:pt x="4261231" y="880090"/>
                </a:lnTo>
                <a:lnTo>
                  <a:pt x="4267200" y="835660"/>
                </a:lnTo>
                <a:lnTo>
                  <a:pt x="4267200" y="167131"/>
                </a:lnTo>
                <a:lnTo>
                  <a:pt x="4261231" y="122693"/>
                </a:lnTo>
                <a:lnTo>
                  <a:pt x="4244387" y="82766"/>
                </a:lnTo>
                <a:lnTo>
                  <a:pt x="4218257" y="48942"/>
                </a:lnTo>
                <a:lnTo>
                  <a:pt x="4184433" y="22812"/>
                </a:lnTo>
                <a:lnTo>
                  <a:pt x="4144506" y="5968"/>
                </a:lnTo>
                <a:lnTo>
                  <a:pt x="4100067" y="0"/>
                </a:lnTo>
                <a:close/>
              </a:path>
            </a:pathLst>
          </a:custGeom>
          <a:solidFill>
            <a:srgbClr val="717BA2"/>
          </a:solidFill>
        </p:spPr>
        <p:txBody>
          <a:bodyPr wrap="square" lIns="0" tIns="0" rIns="0" bIns="0" rtlCol="0"/>
          <a:lstStyle/>
          <a:p>
            <a:endParaRPr/>
          </a:p>
        </p:txBody>
      </p:sp>
      <p:sp>
        <p:nvSpPr>
          <p:cNvPr id="15" name="object 15"/>
          <p:cNvSpPr/>
          <p:nvPr/>
        </p:nvSpPr>
        <p:spPr>
          <a:xfrm>
            <a:off x="1753361" y="4839461"/>
            <a:ext cx="4267200" cy="1003300"/>
          </a:xfrm>
          <a:custGeom>
            <a:avLst/>
            <a:gdLst/>
            <a:ahLst/>
            <a:cxnLst/>
            <a:rect l="l" t="t" r="r" b="b"/>
            <a:pathLst>
              <a:path w="4267200" h="1003300">
                <a:moveTo>
                  <a:pt x="0" y="167131"/>
                </a:moveTo>
                <a:lnTo>
                  <a:pt x="5968" y="122693"/>
                </a:lnTo>
                <a:lnTo>
                  <a:pt x="22812" y="82766"/>
                </a:lnTo>
                <a:lnTo>
                  <a:pt x="48942" y="48942"/>
                </a:lnTo>
                <a:lnTo>
                  <a:pt x="82766" y="22812"/>
                </a:lnTo>
                <a:lnTo>
                  <a:pt x="122693" y="5968"/>
                </a:lnTo>
                <a:lnTo>
                  <a:pt x="167131" y="0"/>
                </a:lnTo>
                <a:lnTo>
                  <a:pt x="4100067" y="0"/>
                </a:lnTo>
                <a:lnTo>
                  <a:pt x="4144506" y="5968"/>
                </a:lnTo>
                <a:lnTo>
                  <a:pt x="4184433" y="22812"/>
                </a:lnTo>
                <a:lnTo>
                  <a:pt x="4218257" y="48942"/>
                </a:lnTo>
                <a:lnTo>
                  <a:pt x="4244387" y="82766"/>
                </a:lnTo>
                <a:lnTo>
                  <a:pt x="4261231" y="122693"/>
                </a:lnTo>
                <a:lnTo>
                  <a:pt x="4267200" y="167131"/>
                </a:lnTo>
                <a:lnTo>
                  <a:pt x="4267200" y="835660"/>
                </a:lnTo>
                <a:lnTo>
                  <a:pt x="4261231" y="880090"/>
                </a:lnTo>
                <a:lnTo>
                  <a:pt x="4244387" y="920014"/>
                </a:lnTo>
                <a:lnTo>
                  <a:pt x="4218257" y="953839"/>
                </a:lnTo>
                <a:lnTo>
                  <a:pt x="4184433" y="979973"/>
                </a:lnTo>
                <a:lnTo>
                  <a:pt x="4144506" y="996821"/>
                </a:lnTo>
                <a:lnTo>
                  <a:pt x="4100067" y="1002791"/>
                </a:lnTo>
                <a:lnTo>
                  <a:pt x="167131" y="1002791"/>
                </a:lnTo>
                <a:lnTo>
                  <a:pt x="122693" y="996821"/>
                </a:lnTo>
                <a:lnTo>
                  <a:pt x="82766" y="979973"/>
                </a:lnTo>
                <a:lnTo>
                  <a:pt x="48942" y="953839"/>
                </a:lnTo>
                <a:lnTo>
                  <a:pt x="22812" y="920014"/>
                </a:lnTo>
                <a:lnTo>
                  <a:pt x="5968" y="880090"/>
                </a:lnTo>
                <a:lnTo>
                  <a:pt x="0" y="835660"/>
                </a:lnTo>
                <a:lnTo>
                  <a:pt x="0" y="167131"/>
                </a:lnTo>
                <a:close/>
              </a:path>
            </a:pathLst>
          </a:custGeom>
          <a:ln w="25908">
            <a:solidFill>
              <a:srgbClr val="FFFFFF"/>
            </a:solidFill>
          </a:ln>
        </p:spPr>
        <p:txBody>
          <a:bodyPr wrap="square" lIns="0" tIns="0" rIns="0" bIns="0" rtlCol="0"/>
          <a:lstStyle/>
          <a:p>
            <a:endParaRPr/>
          </a:p>
        </p:txBody>
      </p:sp>
      <p:sp>
        <p:nvSpPr>
          <p:cNvPr id="16" name="object 16"/>
          <p:cNvSpPr txBox="1"/>
          <p:nvPr/>
        </p:nvSpPr>
        <p:spPr>
          <a:xfrm>
            <a:off x="1950466" y="1943480"/>
            <a:ext cx="2279015" cy="3628390"/>
          </a:xfrm>
          <a:prstGeom prst="rect">
            <a:avLst/>
          </a:prstGeom>
        </p:spPr>
        <p:txBody>
          <a:bodyPr vert="horz" wrap="square" lIns="0" tIns="12065" rIns="0" bIns="0" rtlCol="0">
            <a:spAutoFit/>
          </a:bodyPr>
          <a:lstStyle/>
          <a:p>
            <a:pPr marL="12700">
              <a:lnSpc>
                <a:spcPct val="100000"/>
              </a:lnSpc>
              <a:spcBef>
                <a:spcPts val="95"/>
              </a:spcBef>
            </a:pPr>
            <a:r>
              <a:rPr sz="3400" spc="-5" dirty="0">
                <a:solidFill>
                  <a:srgbClr val="00AFEF"/>
                </a:solidFill>
                <a:latin typeface="Arial"/>
                <a:cs typeface="Arial"/>
              </a:rPr>
              <a:t>Introduction</a:t>
            </a:r>
            <a:endParaRPr sz="3400">
              <a:latin typeface="Arial"/>
              <a:cs typeface="Arial"/>
            </a:endParaRPr>
          </a:p>
          <a:p>
            <a:pPr marL="12700" marR="125730">
              <a:lnSpc>
                <a:spcPct val="297700"/>
              </a:lnSpc>
            </a:pPr>
            <a:r>
              <a:rPr sz="3400" spc="-5" dirty="0">
                <a:solidFill>
                  <a:srgbClr val="00AFEF"/>
                </a:solidFill>
                <a:latin typeface="Arial"/>
                <a:cs typeface="Arial"/>
              </a:rPr>
              <a:t>Body  Co</a:t>
            </a:r>
            <a:r>
              <a:rPr sz="3400" spc="-20" dirty="0">
                <a:solidFill>
                  <a:srgbClr val="00AFEF"/>
                </a:solidFill>
                <a:latin typeface="Arial"/>
                <a:cs typeface="Arial"/>
              </a:rPr>
              <a:t>n</a:t>
            </a:r>
            <a:r>
              <a:rPr sz="3400" spc="-5" dirty="0">
                <a:solidFill>
                  <a:srgbClr val="00AFEF"/>
                </a:solidFill>
                <a:latin typeface="Arial"/>
                <a:cs typeface="Arial"/>
              </a:rPr>
              <a:t>clus</a:t>
            </a:r>
            <a:r>
              <a:rPr sz="3400" spc="5" dirty="0">
                <a:solidFill>
                  <a:srgbClr val="00AFEF"/>
                </a:solidFill>
                <a:latin typeface="Arial"/>
                <a:cs typeface="Arial"/>
              </a:rPr>
              <a:t>i</a:t>
            </a:r>
            <a:r>
              <a:rPr sz="3400" spc="-5" dirty="0">
                <a:solidFill>
                  <a:srgbClr val="00AFEF"/>
                </a:solidFill>
                <a:latin typeface="Arial"/>
                <a:cs typeface="Arial"/>
              </a:rPr>
              <a:t>on</a:t>
            </a:r>
            <a:endParaRPr sz="3400">
              <a:latin typeface="Arial"/>
              <a:cs typeface="Arial"/>
            </a:endParaRPr>
          </a:p>
        </p:txBody>
      </p:sp>
      <p:sp>
        <p:nvSpPr>
          <p:cNvPr id="17" name="object 17"/>
          <p:cNvSpPr txBox="1">
            <a:spLocks noGrp="1"/>
          </p:cNvSpPr>
          <p:nvPr>
            <p:ph type="ftr" sz="quarter" idx="5"/>
          </p:nvPr>
        </p:nvSpPr>
        <p:spPr>
          <a:prstGeom prst="rect">
            <a:avLst/>
          </a:prstGeom>
        </p:spPr>
        <p:txBody>
          <a:bodyPr vert="horz" wrap="square" lIns="0" tIns="0" rIns="0" bIns="0" rtlCol="0">
            <a:spAutoFit/>
          </a:bodyPr>
          <a:lstStyle/>
          <a:p>
            <a:pPr marL="12700">
              <a:lnSpc>
                <a:spcPct val="100000"/>
              </a:lnSpc>
            </a:pPr>
            <a:r>
              <a:rPr spc="-10" dirty="0"/>
              <a:t>1/31/2019</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647303" y="864870"/>
            <a:ext cx="110489" cy="208279"/>
          </a:xfrm>
          <a:prstGeom prst="rect">
            <a:avLst/>
          </a:prstGeom>
        </p:spPr>
        <p:txBody>
          <a:bodyPr vert="horz" wrap="square" lIns="0" tIns="12700" rIns="0" bIns="0" rtlCol="0">
            <a:spAutoFit/>
          </a:bodyPr>
          <a:lstStyle/>
          <a:p>
            <a:pPr marL="12700">
              <a:lnSpc>
                <a:spcPct val="100000"/>
              </a:lnSpc>
              <a:spcBef>
                <a:spcPts val="100"/>
              </a:spcBef>
            </a:pPr>
            <a:r>
              <a:rPr sz="1200" spc="-5" dirty="0">
                <a:solidFill>
                  <a:srgbClr val="FFFFFF"/>
                </a:solidFill>
                <a:latin typeface="Arial"/>
                <a:cs typeface="Arial"/>
              </a:rPr>
              <a:t>7</a:t>
            </a:r>
            <a:endParaRPr sz="1200">
              <a:latin typeface="Arial"/>
              <a:cs typeface="Arial"/>
            </a:endParaRPr>
          </a:p>
        </p:txBody>
      </p:sp>
      <p:sp>
        <p:nvSpPr>
          <p:cNvPr id="5" name="object 5"/>
          <p:cNvSpPr txBox="1">
            <a:spLocks noGrp="1"/>
          </p:cNvSpPr>
          <p:nvPr>
            <p:ph type="ftr" sz="quarter" idx="5"/>
          </p:nvPr>
        </p:nvSpPr>
        <p:spPr>
          <a:prstGeom prst="rect">
            <a:avLst/>
          </a:prstGeom>
        </p:spPr>
        <p:txBody>
          <a:bodyPr vert="horz" wrap="square" lIns="0" tIns="0" rIns="0" bIns="0" rtlCol="0">
            <a:spAutoFit/>
          </a:bodyPr>
          <a:lstStyle/>
          <a:p>
            <a:pPr marL="12700">
              <a:lnSpc>
                <a:spcPct val="100000"/>
              </a:lnSpc>
            </a:pPr>
            <a:r>
              <a:rPr spc="-10" dirty="0"/>
              <a:t>1/31/2019</a:t>
            </a:r>
          </a:p>
        </p:txBody>
      </p:sp>
      <p:sp>
        <p:nvSpPr>
          <p:cNvPr id="3" name="object 3"/>
          <p:cNvSpPr txBox="1">
            <a:spLocks noGrp="1"/>
          </p:cNvSpPr>
          <p:nvPr>
            <p:ph type="title"/>
          </p:nvPr>
        </p:nvSpPr>
        <p:spPr>
          <a:prstGeom prst="rect">
            <a:avLst/>
          </a:prstGeom>
        </p:spPr>
        <p:txBody>
          <a:bodyPr vert="horz" wrap="square" lIns="0" tIns="73660" rIns="0" bIns="0" rtlCol="0">
            <a:spAutoFit/>
          </a:bodyPr>
          <a:lstStyle/>
          <a:p>
            <a:pPr marL="12700">
              <a:lnSpc>
                <a:spcPct val="100000"/>
              </a:lnSpc>
              <a:spcBef>
                <a:spcPts val="580"/>
              </a:spcBef>
            </a:pPr>
            <a:r>
              <a:rPr sz="2000" b="1" spc="-15" dirty="0">
                <a:solidFill>
                  <a:srgbClr val="006FC0"/>
                </a:solidFill>
                <a:latin typeface="Arial"/>
                <a:cs typeface="Arial"/>
              </a:rPr>
              <a:t>PARAGRAPH</a:t>
            </a:r>
            <a:r>
              <a:rPr sz="2000" b="1" spc="-20" dirty="0">
                <a:solidFill>
                  <a:srgbClr val="006FC0"/>
                </a:solidFill>
                <a:latin typeface="Arial"/>
                <a:cs typeface="Arial"/>
              </a:rPr>
              <a:t> </a:t>
            </a:r>
            <a:r>
              <a:rPr sz="2000" b="1" dirty="0">
                <a:solidFill>
                  <a:srgbClr val="006FC0"/>
                </a:solidFill>
                <a:latin typeface="Arial"/>
                <a:cs typeface="Arial"/>
              </a:rPr>
              <a:t>STRUCTURE:</a:t>
            </a:r>
            <a:endParaRPr sz="2000">
              <a:latin typeface="Arial"/>
              <a:cs typeface="Arial"/>
            </a:endParaRPr>
          </a:p>
          <a:p>
            <a:pPr marL="12700" marR="5080" indent="768350">
              <a:lnSpc>
                <a:spcPct val="100000"/>
              </a:lnSpc>
              <a:spcBef>
                <a:spcPts val="480"/>
              </a:spcBef>
            </a:pPr>
            <a:r>
              <a:rPr sz="2000" dirty="0"/>
              <a:t>Most paragraphs in an essay have a three-part structure—  </a:t>
            </a:r>
            <a:r>
              <a:rPr sz="2000" b="1" dirty="0">
                <a:latin typeface="Arial"/>
                <a:cs typeface="Arial"/>
              </a:rPr>
              <a:t>introduction</a:t>
            </a:r>
            <a:r>
              <a:rPr sz="2000" dirty="0"/>
              <a:t>, </a:t>
            </a:r>
            <a:r>
              <a:rPr sz="2000" b="1" spc="-10" dirty="0">
                <a:latin typeface="Arial"/>
                <a:cs typeface="Arial"/>
              </a:rPr>
              <a:t>body</a:t>
            </a:r>
            <a:r>
              <a:rPr sz="2000" spc="-10" dirty="0"/>
              <a:t>, </a:t>
            </a:r>
            <a:r>
              <a:rPr sz="2000" dirty="0"/>
              <a:t>and </a:t>
            </a:r>
            <a:r>
              <a:rPr sz="2000" b="1" dirty="0">
                <a:latin typeface="Arial"/>
                <a:cs typeface="Arial"/>
              </a:rPr>
              <a:t>conclusion</a:t>
            </a:r>
            <a:r>
              <a:rPr sz="2000" dirty="0"/>
              <a:t>. </a:t>
            </a:r>
            <a:r>
              <a:rPr sz="2000" spc="-60" dirty="0"/>
              <a:t>You </a:t>
            </a:r>
            <a:r>
              <a:rPr sz="2000" dirty="0"/>
              <a:t>can see this structure</a:t>
            </a:r>
            <a:r>
              <a:rPr sz="2000" spc="-125" dirty="0"/>
              <a:t> </a:t>
            </a:r>
            <a:r>
              <a:rPr sz="2000" dirty="0"/>
              <a:t>in  paragraphs whether they are narrating, describing, comparing,  contrasting, or analyzing information. Each part of the paragraph  plays an important role in communicating your meaning to your  </a:t>
            </a:r>
            <a:r>
              <a:rPr sz="2000" spc="-15" dirty="0"/>
              <a:t>reader.</a:t>
            </a:r>
            <a:endParaRPr sz="2000">
              <a:latin typeface="Arial"/>
              <a:cs typeface="Arial"/>
            </a:endParaRPr>
          </a:p>
        </p:txBody>
      </p:sp>
      <p:sp>
        <p:nvSpPr>
          <p:cNvPr id="4" name="object 4"/>
          <p:cNvSpPr txBox="1">
            <a:spLocks noGrp="1"/>
          </p:cNvSpPr>
          <p:nvPr>
            <p:ph type="body" idx="1"/>
          </p:nvPr>
        </p:nvSpPr>
        <p:spPr>
          <a:prstGeom prst="rect">
            <a:avLst/>
          </a:prstGeom>
        </p:spPr>
        <p:txBody>
          <a:bodyPr vert="horz" wrap="square" lIns="0" tIns="73660" rIns="0" bIns="0" rtlCol="0">
            <a:spAutoFit/>
          </a:bodyPr>
          <a:lstStyle/>
          <a:p>
            <a:pPr marL="12700">
              <a:lnSpc>
                <a:spcPct val="100000"/>
              </a:lnSpc>
              <a:spcBef>
                <a:spcPts val="580"/>
              </a:spcBef>
            </a:pPr>
            <a:r>
              <a:rPr dirty="0"/>
              <a:t>Introduction:</a:t>
            </a:r>
          </a:p>
          <a:p>
            <a:pPr marL="12700" marR="5080">
              <a:lnSpc>
                <a:spcPct val="100000"/>
              </a:lnSpc>
              <a:spcBef>
                <a:spcPts val="480"/>
              </a:spcBef>
            </a:pPr>
            <a:r>
              <a:rPr b="0" dirty="0">
                <a:solidFill>
                  <a:srgbClr val="FFFFFF"/>
                </a:solidFill>
                <a:latin typeface="Arial"/>
                <a:cs typeface="Arial"/>
              </a:rPr>
              <a:t>the first section of a paragraph; should include the topic sentence</a:t>
            </a:r>
            <a:r>
              <a:rPr b="0" spc="-240" dirty="0">
                <a:solidFill>
                  <a:srgbClr val="FFFFFF"/>
                </a:solidFill>
                <a:latin typeface="Arial"/>
                <a:cs typeface="Arial"/>
              </a:rPr>
              <a:t> </a:t>
            </a:r>
            <a:r>
              <a:rPr b="0" dirty="0">
                <a:solidFill>
                  <a:srgbClr val="FFFFFF"/>
                </a:solidFill>
                <a:latin typeface="Arial"/>
                <a:cs typeface="Arial"/>
              </a:rPr>
              <a:t>and  any </a:t>
            </a:r>
            <a:r>
              <a:rPr b="0" spc="-5" dirty="0">
                <a:solidFill>
                  <a:srgbClr val="FFFFFF"/>
                </a:solidFill>
                <a:latin typeface="Arial"/>
                <a:cs typeface="Arial"/>
              </a:rPr>
              <a:t>other </a:t>
            </a:r>
            <a:r>
              <a:rPr b="0" dirty="0">
                <a:solidFill>
                  <a:srgbClr val="FFFFFF"/>
                </a:solidFill>
                <a:latin typeface="Arial"/>
                <a:cs typeface="Arial"/>
              </a:rPr>
              <a:t>sentences at the beginning of the paragraph that give  background information or provide a</a:t>
            </a:r>
            <a:r>
              <a:rPr b="0" spc="-135" dirty="0">
                <a:solidFill>
                  <a:srgbClr val="FFFFFF"/>
                </a:solidFill>
                <a:latin typeface="Arial"/>
                <a:cs typeface="Arial"/>
              </a:rPr>
              <a:t> </a:t>
            </a:r>
            <a:r>
              <a:rPr b="0" dirty="0">
                <a:solidFill>
                  <a:srgbClr val="FFFFFF"/>
                </a:solidFill>
                <a:latin typeface="Arial"/>
                <a:cs typeface="Arial"/>
              </a:rPr>
              <a:t>transition.</a:t>
            </a:r>
          </a:p>
          <a:p>
            <a:pPr marL="12700">
              <a:lnSpc>
                <a:spcPct val="100000"/>
              </a:lnSpc>
              <a:spcBef>
                <a:spcPts val="480"/>
              </a:spcBef>
            </a:pPr>
            <a:r>
              <a:rPr spc="-5" dirty="0"/>
              <a:t>Body:</a:t>
            </a:r>
          </a:p>
          <a:p>
            <a:pPr marL="12700" marR="281940" indent="69850">
              <a:lnSpc>
                <a:spcPct val="100000"/>
              </a:lnSpc>
              <a:spcBef>
                <a:spcPts val="480"/>
              </a:spcBef>
            </a:pPr>
            <a:r>
              <a:rPr b="0" dirty="0">
                <a:solidFill>
                  <a:srgbClr val="FFFFFF"/>
                </a:solidFill>
                <a:latin typeface="Arial"/>
                <a:cs typeface="Arial"/>
              </a:rPr>
              <a:t>follows the introduction; discusses the controlling idea, using</a:t>
            </a:r>
            <a:r>
              <a:rPr b="0" spc="-170" dirty="0">
                <a:solidFill>
                  <a:srgbClr val="FFFFFF"/>
                </a:solidFill>
                <a:latin typeface="Arial"/>
                <a:cs typeface="Arial"/>
              </a:rPr>
              <a:t> </a:t>
            </a:r>
            <a:r>
              <a:rPr b="0" dirty="0">
                <a:solidFill>
                  <a:srgbClr val="FFFFFF"/>
                </a:solidFill>
                <a:latin typeface="Arial"/>
                <a:cs typeface="Arial"/>
              </a:rPr>
              <a:t>facts,  arguments, analysis, examples, and other</a:t>
            </a:r>
            <a:r>
              <a:rPr b="0" spc="-155" dirty="0">
                <a:solidFill>
                  <a:srgbClr val="FFFFFF"/>
                </a:solidFill>
                <a:latin typeface="Arial"/>
                <a:cs typeface="Arial"/>
              </a:rPr>
              <a:t> </a:t>
            </a:r>
            <a:r>
              <a:rPr b="0" dirty="0">
                <a:solidFill>
                  <a:srgbClr val="FFFFFF"/>
                </a:solidFill>
                <a:latin typeface="Arial"/>
                <a:cs typeface="Arial"/>
              </a:rPr>
              <a:t>information.</a:t>
            </a:r>
          </a:p>
          <a:p>
            <a:pPr marL="12700">
              <a:lnSpc>
                <a:spcPct val="100000"/>
              </a:lnSpc>
              <a:spcBef>
                <a:spcPts val="480"/>
              </a:spcBef>
            </a:pPr>
            <a:r>
              <a:rPr dirty="0"/>
              <a:t>Conclusion:</a:t>
            </a:r>
          </a:p>
          <a:p>
            <a:pPr marL="12700" marR="1203325" algn="just">
              <a:lnSpc>
                <a:spcPct val="100000"/>
              </a:lnSpc>
              <a:spcBef>
                <a:spcPts val="480"/>
              </a:spcBef>
            </a:pPr>
            <a:r>
              <a:rPr b="0" dirty="0">
                <a:solidFill>
                  <a:srgbClr val="FFFFFF"/>
                </a:solidFill>
                <a:latin typeface="Arial"/>
                <a:cs typeface="Arial"/>
              </a:rPr>
              <a:t>the final section; summarizes the connections between the  information discussed in </a:t>
            </a:r>
            <a:r>
              <a:rPr b="0" spc="-5" dirty="0">
                <a:solidFill>
                  <a:srgbClr val="FFFFFF"/>
                </a:solidFill>
                <a:latin typeface="Arial"/>
                <a:cs typeface="Arial"/>
              </a:rPr>
              <a:t>the </a:t>
            </a:r>
            <a:r>
              <a:rPr b="0" dirty="0">
                <a:solidFill>
                  <a:srgbClr val="FFFFFF"/>
                </a:solidFill>
                <a:latin typeface="Arial"/>
                <a:cs typeface="Arial"/>
              </a:rPr>
              <a:t>body of the paragraph and</a:t>
            </a:r>
            <a:r>
              <a:rPr b="0" spc="-190" dirty="0">
                <a:solidFill>
                  <a:srgbClr val="FFFFFF"/>
                </a:solidFill>
                <a:latin typeface="Arial"/>
                <a:cs typeface="Arial"/>
              </a:rPr>
              <a:t> </a:t>
            </a:r>
            <a:r>
              <a:rPr b="0" dirty="0">
                <a:solidFill>
                  <a:srgbClr val="FFFFFF"/>
                </a:solidFill>
                <a:latin typeface="Arial"/>
                <a:cs typeface="Arial"/>
              </a:rPr>
              <a:t>the  </a:t>
            </a:r>
            <a:r>
              <a:rPr b="0" spc="-5" dirty="0">
                <a:solidFill>
                  <a:srgbClr val="FFFFFF"/>
                </a:solidFill>
                <a:latin typeface="Arial"/>
                <a:cs typeface="Arial"/>
              </a:rPr>
              <a:t>paragraph’s controlling</a:t>
            </a:r>
            <a:r>
              <a:rPr b="0" spc="-65" dirty="0">
                <a:solidFill>
                  <a:srgbClr val="FFFFFF"/>
                </a:solidFill>
                <a:latin typeface="Arial"/>
                <a:cs typeface="Arial"/>
              </a:rPr>
              <a:t> </a:t>
            </a:r>
            <a:r>
              <a:rPr b="0" spc="-5" dirty="0">
                <a:solidFill>
                  <a:srgbClr val="FFFFFF"/>
                </a:solidFill>
                <a:latin typeface="Arial"/>
                <a:cs typeface="Arial"/>
              </a:rPr>
              <a:t>idea.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647303" y="864870"/>
            <a:ext cx="110489" cy="208279"/>
          </a:xfrm>
          <a:prstGeom prst="rect">
            <a:avLst/>
          </a:prstGeom>
        </p:spPr>
        <p:txBody>
          <a:bodyPr vert="horz" wrap="square" lIns="0" tIns="12700" rIns="0" bIns="0" rtlCol="0">
            <a:spAutoFit/>
          </a:bodyPr>
          <a:lstStyle/>
          <a:p>
            <a:pPr marL="12700">
              <a:lnSpc>
                <a:spcPct val="100000"/>
              </a:lnSpc>
              <a:spcBef>
                <a:spcPts val="100"/>
              </a:spcBef>
            </a:pPr>
            <a:r>
              <a:rPr sz="1200" spc="-5" dirty="0">
                <a:solidFill>
                  <a:srgbClr val="FFFFFF"/>
                </a:solidFill>
                <a:latin typeface="Arial"/>
                <a:cs typeface="Arial"/>
              </a:rPr>
              <a:t>8</a:t>
            </a:r>
            <a:endParaRPr sz="1200">
              <a:latin typeface="Arial"/>
              <a:cs typeface="Arial"/>
            </a:endParaRPr>
          </a:p>
        </p:txBody>
      </p:sp>
      <p:sp>
        <p:nvSpPr>
          <p:cNvPr id="3" name="object 3"/>
          <p:cNvSpPr/>
          <p:nvPr/>
        </p:nvSpPr>
        <p:spPr>
          <a:xfrm>
            <a:off x="3095244" y="1330452"/>
            <a:ext cx="1787652" cy="1815084"/>
          </a:xfrm>
          <a:prstGeom prst="rect">
            <a:avLst/>
          </a:prstGeom>
          <a:blipFill>
            <a:blip r:embed="rId2" cstate="print"/>
            <a:stretch>
              <a:fillRect/>
            </a:stretch>
          </a:blipFill>
        </p:spPr>
        <p:txBody>
          <a:bodyPr wrap="square" lIns="0" tIns="0" rIns="0" bIns="0" rtlCol="0"/>
          <a:lstStyle/>
          <a:p>
            <a:endParaRPr/>
          </a:p>
        </p:txBody>
      </p:sp>
      <p:sp>
        <p:nvSpPr>
          <p:cNvPr id="4" name="object 4"/>
          <p:cNvSpPr/>
          <p:nvPr/>
        </p:nvSpPr>
        <p:spPr>
          <a:xfrm>
            <a:off x="3095244" y="3137916"/>
            <a:ext cx="3622548" cy="1815083"/>
          </a:xfrm>
          <a:prstGeom prst="rect">
            <a:avLst/>
          </a:prstGeom>
          <a:blipFill>
            <a:blip r:embed="rId3" cstate="print"/>
            <a:stretch>
              <a:fillRect/>
            </a:stretch>
          </a:blipFill>
        </p:spPr>
        <p:txBody>
          <a:bodyPr wrap="square" lIns="0" tIns="0" rIns="0" bIns="0" rtlCol="0"/>
          <a:lstStyle/>
          <a:p>
            <a:endParaRPr/>
          </a:p>
        </p:txBody>
      </p:sp>
      <p:sp>
        <p:nvSpPr>
          <p:cNvPr id="5" name="object 5"/>
          <p:cNvSpPr/>
          <p:nvPr/>
        </p:nvSpPr>
        <p:spPr>
          <a:xfrm>
            <a:off x="4872228" y="1330452"/>
            <a:ext cx="1845564" cy="1815084"/>
          </a:xfrm>
          <a:prstGeom prst="rect">
            <a:avLst/>
          </a:prstGeom>
          <a:blipFill>
            <a:blip r:embed="rId4" cstate="print"/>
            <a:stretch>
              <a:fillRect/>
            </a:stretch>
          </a:blipFill>
        </p:spPr>
        <p:txBody>
          <a:bodyPr wrap="square" lIns="0" tIns="0" rIns="0" bIns="0" rtlCol="0"/>
          <a:lstStyle/>
          <a:p>
            <a:endParaRPr/>
          </a:p>
        </p:txBody>
      </p:sp>
      <p:sp>
        <p:nvSpPr>
          <p:cNvPr id="6" name="object 6"/>
          <p:cNvSpPr/>
          <p:nvPr/>
        </p:nvSpPr>
        <p:spPr>
          <a:xfrm>
            <a:off x="4216908" y="2438400"/>
            <a:ext cx="1379219" cy="1408176"/>
          </a:xfrm>
          <a:prstGeom prst="rect">
            <a:avLst/>
          </a:prstGeom>
          <a:blipFill>
            <a:blip r:embed="rId5" cstate="print"/>
            <a:stretch>
              <a:fillRect/>
            </a:stretch>
          </a:blipFill>
        </p:spPr>
        <p:txBody>
          <a:bodyPr wrap="square" lIns="0" tIns="0" rIns="0" bIns="0" rtlCol="0"/>
          <a:lstStyle/>
          <a:p>
            <a:endParaRPr/>
          </a:p>
        </p:txBody>
      </p:sp>
      <p:sp>
        <p:nvSpPr>
          <p:cNvPr id="7" name="object 7"/>
          <p:cNvSpPr txBox="1"/>
          <p:nvPr/>
        </p:nvSpPr>
        <p:spPr>
          <a:xfrm>
            <a:off x="4451096" y="2899918"/>
            <a:ext cx="909955" cy="422275"/>
          </a:xfrm>
          <a:prstGeom prst="rect">
            <a:avLst/>
          </a:prstGeom>
        </p:spPr>
        <p:txBody>
          <a:bodyPr vert="horz" wrap="square" lIns="0" tIns="13335" rIns="0" bIns="0" rtlCol="0">
            <a:spAutoFit/>
          </a:bodyPr>
          <a:lstStyle/>
          <a:p>
            <a:pPr marL="12700">
              <a:lnSpc>
                <a:spcPct val="100000"/>
              </a:lnSpc>
              <a:spcBef>
                <a:spcPts val="105"/>
              </a:spcBef>
            </a:pPr>
            <a:r>
              <a:rPr sz="2600" spc="-140" dirty="0">
                <a:solidFill>
                  <a:srgbClr val="FBE9AE"/>
                </a:solidFill>
                <a:latin typeface="Arial"/>
                <a:cs typeface="Arial"/>
              </a:rPr>
              <a:t>T</a:t>
            </a:r>
            <a:r>
              <a:rPr sz="2600" dirty="0">
                <a:solidFill>
                  <a:srgbClr val="FBE9AE"/>
                </a:solidFill>
                <a:latin typeface="Arial"/>
                <a:cs typeface="Arial"/>
              </a:rPr>
              <a:t>y</a:t>
            </a:r>
            <a:r>
              <a:rPr sz="2600" spc="5" dirty="0">
                <a:solidFill>
                  <a:srgbClr val="FBE9AE"/>
                </a:solidFill>
                <a:latin typeface="Arial"/>
                <a:cs typeface="Arial"/>
              </a:rPr>
              <a:t>p</a:t>
            </a:r>
            <a:r>
              <a:rPr sz="2600" dirty="0">
                <a:solidFill>
                  <a:srgbClr val="FBE9AE"/>
                </a:solidFill>
                <a:latin typeface="Arial"/>
                <a:cs typeface="Arial"/>
              </a:rPr>
              <a:t>es</a:t>
            </a:r>
            <a:endParaRPr sz="2600">
              <a:latin typeface="Arial"/>
              <a:cs typeface="Arial"/>
            </a:endParaRPr>
          </a:p>
        </p:txBody>
      </p:sp>
      <p:sp>
        <p:nvSpPr>
          <p:cNvPr id="8" name="object 8"/>
          <p:cNvSpPr/>
          <p:nvPr/>
        </p:nvSpPr>
        <p:spPr>
          <a:xfrm>
            <a:off x="4034028" y="458723"/>
            <a:ext cx="1684020" cy="1834896"/>
          </a:xfrm>
          <a:prstGeom prst="rect">
            <a:avLst/>
          </a:prstGeom>
          <a:blipFill>
            <a:blip r:embed="rId6" cstate="print"/>
            <a:stretch>
              <a:fillRect/>
            </a:stretch>
          </a:blipFill>
        </p:spPr>
        <p:txBody>
          <a:bodyPr wrap="square" lIns="0" tIns="0" rIns="0" bIns="0" rtlCol="0"/>
          <a:lstStyle/>
          <a:p>
            <a:endParaRPr/>
          </a:p>
        </p:txBody>
      </p:sp>
      <p:sp>
        <p:nvSpPr>
          <p:cNvPr id="9" name="object 9"/>
          <p:cNvSpPr txBox="1">
            <a:spLocks noGrp="1"/>
          </p:cNvSpPr>
          <p:nvPr>
            <p:ph type="title"/>
          </p:nvPr>
        </p:nvSpPr>
        <p:spPr>
          <a:xfrm>
            <a:off x="4333113" y="984949"/>
            <a:ext cx="1090295" cy="685165"/>
          </a:xfrm>
          <a:prstGeom prst="rect">
            <a:avLst/>
          </a:prstGeom>
        </p:spPr>
        <p:txBody>
          <a:bodyPr vert="horz" wrap="square" lIns="0" tIns="67945" rIns="0" bIns="0" rtlCol="0">
            <a:spAutoFit/>
          </a:bodyPr>
          <a:lstStyle/>
          <a:p>
            <a:pPr marL="80645">
              <a:lnSpc>
                <a:spcPct val="100000"/>
              </a:lnSpc>
              <a:spcBef>
                <a:spcPts val="535"/>
              </a:spcBef>
            </a:pPr>
            <a:r>
              <a:rPr sz="1800" spc="-5" dirty="0">
                <a:solidFill>
                  <a:srgbClr val="F9DA79"/>
                </a:solidFill>
              </a:rPr>
              <a:t>Narrative</a:t>
            </a:r>
            <a:endParaRPr sz="1800"/>
          </a:p>
          <a:p>
            <a:pPr marL="12700">
              <a:lnSpc>
                <a:spcPct val="100000"/>
              </a:lnSpc>
              <a:spcBef>
                <a:spcPts val="434"/>
              </a:spcBef>
            </a:pPr>
            <a:r>
              <a:rPr sz="1800" spc="-5" dirty="0">
                <a:solidFill>
                  <a:srgbClr val="F9DA79"/>
                </a:solidFill>
              </a:rPr>
              <a:t>P</a:t>
            </a:r>
            <a:r>
              <a:rPr sz="1800" spc="-15" dirty="0">
                <a:solidFill>
                  <a:srgbClr val="F9DA79"/>
                </a:solidFill>
              </a:rPr>
              <a:t>a</a:t>
            </a:r>
            <a:r>
              <a:rPr sz="1800" spc="-5" dirty="0">
                <a:solidFill>
                  <a:srgbClr val="F9DA79"/>
                </a:solidFill>
              </a:rPr>
              <a:t>ra</a:t>
            </a:r>
            <a:r>
              <a:rPr sz="1800" spc="-15" dirty="0">
                <a:solidFill>
                  <a:srgbClr val="F9DA79"/>
                </a:solidFill>
              </a:rPr>
              <a:t>g</a:t>
            </a:r>
            <a:r>
              <a:rPr sz="1800" spc="-5" dirty="0">
                <a:solidFill>
                  <a:srgbClr val="F9DA79"/>
                </a:solidFill>
              </a:rPr>
              <a:t>ra</a:t>
            </a:r>
            <a:r>
              <a:rPr sz="1800" spc="-15" dirty="0">
                <a:solidFill>
                  <a:srgbClr val="F9DA79"/>
                </a:solidFill>
              </a:rPr>
              <a:t>p</a:t>
            </a:r>
            <a:r>
              <a:rPr sz="1800" spc="-5" dirty="0">
                <a:solidFill>
                  <a:srgbClr val="F9DA79"/>
                </a:solidFill>
              </a:rPr>
              <a:t>h</a:t>
            </a:r>
            <a:endParaRPr sz="1800"/>
          </a:p>
        </p:txBody>
      </p:sp>
      <p:sp>
        <p:nvSpPr>
          <p:cNvPr id="10" name="object 10"/>
          <p:cNvSpPr/>
          <p:nvPr/>
        </p:nvSpPr>
        <p:spPr>
          <a:xfrm>
            <a:off x="5817108" y="2238755"/>
            <a:ext cx="1709928" cy="1807464"/>
          </a:xfrm>
          <a:prstGeom prst="rect">
            <a:avLst/>
          </a:prstGeom>
          <a:blipFill>
            <a:blip r:embed="rId7" cstate="print"/>
            <a:stretch>
              <a:fillRect/>
            </a:stretch>
          </a:blipFill>
        </p:spPr>
        <p:txBody>
          <a:bodyPr wrap="square" lIns="0" tIns="0" rIns="0" bIns="0" rtlCol="0"/>
          <a:lstStyle/>
          <a:p>
            <a:endParaRPr/>
          </a:p>
        </p:txBody>
      </p:sp>
      <p:sp>
        <p:nvSpPr>
          <p:cNvPr id="11" name="object 11"/>
          <p:cNvSpPr txBox="1"/>
          <p:nvPr/>
        </p:nvSpPr>
        <p:spPr>
          <a:xfrm>
            <a:off x="6096127" y="2852420"/>
            <a:ext cx="1153795" cy="537845"/>
          </a:xfrm>
          <a:prstGeom prst="rect">
            <a:avLst/>
          </a:prstGeom>
        </p:spPr>
        <p:txBody>
          <a:bodyPr vert="horz" wrap="square" lIns="0" tIns="12700" rIns="0" bIns="0" rtlCol="0">
            <a:spAutoFit/>
          </a:bodyPr>
          <a:lstStyle/>
          <a:p>
            <a:pPr marL="12700">
              <a:lnSpc>
                <a:spcPts val="2014"/>
              </a:lnSpc>
              <a:spcBef>
                <a:spcPts val="100"/>
              </a:spcBef>
            </a:pPr>
            <a:r>
              <a:rPr sz="1800" spc="-5" dirty="0">
                <a:solidFill>
                  <a:srgbClr val="F9DA79"/>
                </a:solidFill>
                <a:latin typeface="Arial"/>
                <a:cs typeface="Arial"/>
              </a:rPr>
              <a:t>Descriptive</a:t>
            </a:r>
            <a:endParaRPr sz="1800">
              <a:latin typeface="Arial"/>
              <a:cs typeface="Arial"/>
            </a:endParaRPr>
          </a:p>
          <a:p>
            <a:pPr marL="44450">
              <a:lnSpc>
                <a:spcPts val="2014"/>
              </a:lnSpc>
            </a:pPr>
            <a:r>
              <a:rPr sz="1800" spc="-5" dirty="0">
                <a:solidFill>
                  <a:srgbClr val="F9DA79"/>
                </a:solidFill>
                <a:latin typeface="Arial"/>
                <a:cs typeface="Arial"/>
              </a:rPr>
              <a:t>Paragraph</a:t>
            </a:r>
            <a:endParaRPr sz="1800">
              <a:latin typeface="Arial"/>
              <a:cs typeface="Arial"/>
            </a:endParaRPr>
          </a:p>
        </p:txBody>
      </p:sp>
      <p:sp>
        <p:nvSpPr>
          <p:cNvPr id="12" name="object 12"/>
          <p:cNvSpPr/>
          <p:nvPr/>
        </p:nvSpPr>
        <p:spPr>
          <a:xfrm>
            <a:off x="4017264" y="4052315"/>
            <a:ext cx="1776984" cy="1711452"/>
          </a:xfrm>
          <a:prstGeom prst="rect">
            <a:avLst/>
          </a:prstGeom>
          <a:blipFill>
            <a:blip r:embed="rId8" cstate="print"/>
            <a:stretch>
              <a:fillRect/>
            </a:stretch>
          </a:blipFill>
        </p:spPr>
        <p:txBody>
          <a:bodyPr wrap="square" lIns="0" tIns="0" rIns="0" bIns="0" rtlCol="0"/>
          <a:lstStyle/>
          <a:p>
            <a:endParaRPr/>
          </a:p>
        </p:txBody>
      </p:sp>
      <p:sp>
        <p:nvSpPr>
          <p:cNvPr id="13" name="object 13"/>
          <p:cNvSpPr txBox="1"/>
          <p:nvPr/>
        </p:nvSpPr>
        <p:spPr>
          <a:xfrm>
            <a:off x="4360926" y="4618482"/>
            <a:ext cx="1091565" cy="537845"/>
          </a:xfrm>
          <a:prstGeom prst="rect">
            <a:avLst/>
          </a:prstGeom>
        </p:spPr>
        <p:txBody>
          <a:bodyPr vert="horz" wrap="square" lIns="0" tIns="12700" rIns="0" bIns="0" rtlCol="0">
            <a:spAutoFit/>
          </a:bodyPr>
          <a:lstStyle/>
          <a:p>
            <a:pPr marL="13970">
              <a:lnSpc>
                <a:spcPts val="2014"/>
              </a:lnSpc>
              <a:spcBef>
                <a:spcPts val="100"/>
              </a:spcBef>
            </a:pPr>
            <a:r>
              <a:rPr sz="1800" dirty="0">
                <a:solidFill>
                  <a:srgbClr val="F9DA79"/>
                </a:solidFill>
                <a:latin typeface="Arial"/>
                <a:cs typeface="Arial"/>
              </a:rPr>
              <a:t>E</a:t>
            </a:r>
            <a:r>
              <a:rPr sz="1800" spc="-15" dirty="0">
                <a:solidFill>
                  <a:srgbClr val="F9DA79"/>
                </a:solidFill>
                <a:latin typeface="Arial"/>
                <a:cs typeface="Arial"/>
              </a:rPr>
              <a:t>x</a:t>
            </a:r>
            <a:r>
              <a:rPr sz="1800" spc="-5" dirty="0">
                <a:solidFill>
                  <a:srgbClr val="F9DA79"/>
                </a:solidFill>
                <a:latin typeface="Arial"/>
                <a:cs typeface="Arial"/>
              </a:rPr>
              <a:t>p</a:t>
            </a:r>
            <a:r>
              <a:rPr sz="1800" spc="-15" dirty="0">
                <a:solidFill>
                  <a:srgbClr val="F9DA79"/>
                </a:solidFill>
                <a:latin typeface="Arial"/>
                <a:cs typeface="Arial"/>
              </a:rPr>
              <a:t>o</a:t>
            </a:r>
            <a:r>
              <a:rPr sz="1800" spc="-5" dirty="0">
                <a:solidFill>
                  <a:srgbClr val="F9DA79"/>
                </a:solidFill>
                <a:latin typeface="Arial"/>
                <a:cs typeface="Arial"/>
              </a:rPr>
              <a:t>sitory</a:t>
            </a:r>
            <a:endParaRPr sz="1800">
              <a:latin typeface="Arial"/>
              <a:cs typeface="Arial"/>
            </a:endParaRPr>
          </a:p>
          <a:p>
            <a:pPr marL="12700">
              <a:lnSpc>
                <a:spcPts val="2014"/>
              </a:lnSpc>
            </a:pPr>
            <a:r>
              <a:rPr sz="1800" dirty="0">
                <a:solidFill>
                  <a:srgbClr val="F9DA79"/>
                </a:solidFill>
                <a:latin typeface="Arial"/>
                <a:cs typeface="Arial"/>
              </a:rPr>
              <a:t>P</a:t>
            </a:r>
            <a:r>
              <a:rPr sz="1800" spc="-10" dirty="0">
                <a:solidFill>
                  <a:srgbClr val="F9DA79"/>
                </a:solidFill>
                <a:latin typeface="Arial"/>
                <a:cs typeface="Arial"/>
              </a:rPr>
              <a:t>a</a:t>
            </a:r>
            <a:r>
              <a:rPr sz="1800" dirty="0">
                <a:solidFill>
                  <a:srgbClr val="F9DA79"/>
                </a:solidFill>
                <a:latin typeface="Arial"/>
                <a:cs typeface="Arial"/>
              </a:rPr>
              <a:t>r</a:t>
            </a:r>
            <a:r>
              <a:rPr sz="1800" spc="-10" dirty="0">
                <a:solidFill>
                  <a:srgbClr val="F9DA79"/>
                </a:solidFill>
                <a:latin typeface="Arial"/>
                <a:cs typeface="Arial"/>
              </a:rPr>
              <a:t>ag</a:t>
            </a:r>
            <a:r>
              <a:rPr sz="1800" dirty="0">
                <a:solidFill>
                  <a:srgbClr val="F9DA79"/>
                </a:solidFill>
                <a:latin typeface="Arial"/>
                <a:cs typeface="Arial"/>
              </a:rPr>
              <a:t>r</a:t>
            </a:r>
            <a:r>
              <a:rPr sz="1800" spc="-10" dirty="0">
                <a:solidFill>
                  <a:srgbClr val="F9DA79"/>
                </a:solidFill>
                <a:latin typeface="Arial"/>
                <a:cs typeface="Arial"/>
              </a:rPr>
              <a:t>ap</a:t>
            </a:r>
            <a:r>
              <a:rPr sz="1800" dirty="0">
                <a:solidFill>
                  <a:srgbClr val="F9DA79"/>
                </a:solidFill>
                <a:latin typeface="Arial"/>
                <a:cs typeface="Arial"/>
              </a:rPr>
              <a:t>h</a:t>
            </a:r>
            <a:endParaRPr sz="1800">
              <a:latin typeface="Arial"/>
              <a:cs typeface="Arial"/>
            </a:endParaRPr>
          </a:p>
        </p:txBody>
      </p:sp>
      <p:sp>
        <p:nvSpPr>
          <p:cNvPr id="14" name="object 14"/>
          <p:cNvSpPr/>
          <p:nvPr/>
        </p:nvSpPr>
        <p:spPr>
          <a:xfrm>
            <a:off x="2226564" y="2286000"/>
            <a:ext cx="1827276" cy="1712976"/>
          </a:xfrm>
          <a:prstGeom prst="rect">
            <a:avLst/>
          </a:prstGeom>
          <a:blipFill>
            <a:blip r:embed="rId9" cstate="print"/>
            <a:stretch>
              <a:fillRect/>
            </a:stretch>
          </a:blipFill>
        </p:spPr>
        <p:txBody>
          <a:bodyPr wrap="square" lIns="0" tIns="0" rIns="0" bIns="0" rtlCol="0"/>
          <a:lstStyle/>
          <a:p>
            <a:endParaRPr/>
          </a:p>
        </p:txBody>
      </p:sp>
      <p:sp>
        <p:nvSpPr>
          <p:cNvPr id="15" name="object 15"/>
          <p:cNvSpPr txBox="1"/>
          <p:nvPr/>
        </p:nvSpPr>
        <p:spPr>
          <a:xfrm>
            <a:off x="2564129" y="2852420"/>
            <a:ext cx="1154430" cy="537845"/>
          </a:xfrm>
          <a:prstGeom prst="rect">
            <a:avLst/>
          </a:prstGeom>
        </p:spPr>
        <p:txBody>
          <a:bodyPr vert="horz" wrap="square" lIns="0" tIns="12700" rIns="0" bIns="0" rtlCol="0">
            <a:spAutoFit/>
          </a:bodyPr>
          <a:lstStyle/>
          <a:p>
            <a:pPr marL="12700">
              <a:lnSpc>
                <a:spcPts val="2014"/>
              </a:lnSpc>
              <a:spcBef>
                <a:spcPts val="100"/>
              </a:spcBef>
            </a:pPr>
            <a:r>
              <a:rPr sz="1800" spc="-5" dirty="0">
                <a:solidFill>
                  <a:srgbClr val="F9DA79"/>
                </a:solidFill>
                <a:latin typeface="Arial"/>
                <a:cs typeface="Arial"/>
              </a:rPr>
              <a:t>Persuasive</a:t>
            </a:r>
            <a:endParaRPr sz="1800">
              <a:latin typeface="Arial"/>
              <a:cs typeface="Arial"/>
            </a:endParaRPr>
          </a:p>
          <a:p>
            <a:pPr marL="44450">
              <a:lnSpc>
                <a:spcPts val="2014"/>
              </a:lnSpc>
            </a:pPr>
            <a:r>
              <a:rPr sz="1800" spc="-5" dirty="0">
                <a:solidFill>
                  <a:srgbClr val="F9DA79"/>
                </a:solidFill>
                <a:latin typeface="Arial"/>
                <a:cs typeface="Arial"/>
              </a:rPr>
              <a:t>Paragraph</a:t>
            </a:r>
            <a:endParaRPr sz="1800">
              <a:latin typeface="Arial"/>
              <a:cs typeface="Arial"/>
            </a:endParaRPr>
          </a:p>
        </p:txBody>
      </p:sp>
      <p:sp>
        <p:nvSpPr>
          <p:cNvPr id="16" name="object 16"/>
          <p:cNvSpPr txBox="1">
            <a:spLocks noGrp="1"/>
          </p:cNvSpPr>
          <p:nvPr>
            <p:ph type="ftr" sz="quarter" idx="5"/>
          </p:nvPr>
        </p:nvSpPr>
        <p:spPr>
          <a:prstGeom prst="rect">
            <a:avLst/>
          </a:prstGeom>
        </p:spPr>
        <p:txBody>
          <a:bodyPr vert="horz" wrap="square" lIns="0" tIns="0" rIns="0" bIns="0" rtlCol="0">
            <a:spAutoFit/>
          </a:bodyPr>
          <a:lstStyle/>
          <a:p>
            <a:pPr marL="12700">
              <a:lnSpc>
                <a:spcPct val="100000"/>
              </a:lnSpc>
            </a:pPr>
            <a:r>
              <a:rPr spc="-10" dirty="0"/>
              <a:t>1/31/2019</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647303" y="864870"/>
            <a:ext cx="110489" cy="208279"/>
          </a:xfrm>
          <a:prstGeom prst="rect">
            <a:avLst/>
          </a:prstGeom>
        </p:spPr>
        <p:txBody>
          <a:bodyPr vert="horz" wrap="square" lIns="0" tIns="12700" rIns="0" bIns="0" rtlCol="0">
            <a:spAutoFit/>
          </a:bodyPr>
          <a:lstStyle/>
          <a:p>
            <a:pPr marL="12700">
              <a:lnSpc>
                <a:spcPct val="100000"/>
              </a:lnSpc>
              <a:spcBef>
                <a:spcPts val="100"/>
              </a:spcBef>
            </a:pPr>
            <a:r>
              <a:rPr sz="1200" spc="-5" dirty="0">
                <a:solidFill>
                  <a:srgbClr val="FFFFFF"/>
                </a:solidFill>
                <a:latin typeface="Arial"/>
                <a:cs typeface="Arial"/>
              </a:rPr>
              <a:t>9</a:t>
            </a:r>
            <a:endParaRPr sz="1200">
              <a:latin typeface="Arial"/>
              <a:cs typeface="Arial"/>
            </a:endParaRPr>
          </a:p>
        </p:txBody>
      </p:sp>
      <p:sp>
        <p:nvSpPr>
          <p:cNvPr id="5" name="object 5"/>
          <p:cNvSpPr txBox="1">
            <a:spLocks noGrp="1"/>
          </p:cNvSpPr>
          <p:nvPr>
            <p:ph type="ftr" sz="quarter" idx="5"/>
          </p:nvPr>
        </p:nvSpPr>
        <p:spPr>
          <a:prstGeom prst="rect">
            <a:avLst/>
          </a:prstGeom>
        </p:spPr>
        <p:txBody>
          <a:bodyPr vert="horz" wrap="square" lIns="0" tIns="0" rIns="0" bIns="0" rtlCol="0">
            <a:spAutoFit/>
          </a:bodyPr>
          <a:lstStyle/>
          <a:p>
            <a:pPr marL="12700">
              <a:lnSpc>
                <a:spcPct val="100000"/>
              </a:lnSpc>
            </a:pPr>
            <a:r>
              <a:rPr spc="-10" dirty="0"/>
              <a:t>1/31/2019</a:t>
            </a:r>
          </a:p>
        </p:txBody>
      </p:sp>
      <p:sp>
        <p:nvSpPr>
          <p:cNvPr id="3" name="object 3"/>
          <p:cNvSpPr txBox="1">
            <a:spLocks noGrp="1"/>
          </p:cNvSpPr>
          <p:nvPr>
            <p:ph type="title"/>
          </p:nvPr>
        </p:nvSpPr>
        <p:spPr>
          <a:xfrm>
            <a:off x="1558797" y="560577"/>
            <a:ext cx="4124325" cy="513715"/>
          </a:xfrm>
          <a:prstGeom prst="rect">
            <a:avLst/>
          </a:prstGeom>
        </p:spPr>
        <p:txBody>
          <a:bodyPr vert="horz" wrap="square" lIns="0" tIns="13335" rIns="0" bIns="0" rtlCol="0">
            <a:spAutoFit/>
          </a:bodyPr>
          <a:lstStyle/>
          <a:p>
            <a:pPr marL="12700">
              <a:lnSpc>
                <a:spcPct val="100000"/>
              </a:lnSpc>
              <a:spcBef>
                <a:spcPts val="105"/>
              </a:spcBef>
            </a:pPr>
            <a:r>
              <a:rPr sz="3200" b="1" u="dbl" spc="-50" dirty="0">
                <a:solidFill>
                  <a:srgbClr val="00AFEF"/>
                </a:solidFill>
                <a:uFill>
                  <a:solidFill>
                    <a:srgbClr val="00AFEF"/>
                  </a:solidFill>
                </a:uFill>
                <a:latin typeface="Arial"/>
                <a:cs typeface="Arial"/>
              </a:rPr>
              <a:t>Types </a:t>
            </a:r>
            <a:r>
              <a:rPr sz="3200" b="1" u="heavy" dirty="0">
                <a:solidFill>
                  <a:srgbClr val="00AFEF"/>
                </a:solidFill>
                <a:uFill>
                  <a:solidFill>
                    <a:srgbClr val="00AFEF"/>
                  </a:solidFill>
                </a:uFill>
                <a:latin typeface="Arial"/>
                <a:cs typeface="Arial"/>
              </a:rPr>
              <a:t>o</a:t>
            </a:r>
            <a:r>
              <a:rPr sz="3200" b="1" dirty="0">
                <a:solidFill>
                  <a:srgbClr val="00AFEF"/>
                </a:solidFill>
                <a:latin typeface="Arial"/>
                <a:cs typeface="Arial"/>
              </a:rPr>
              <a:t>f</a:t>
            </a:r>
            <a:r>
              <a:rPr sz="3200" b="1" spc="-25" dirty="0">
                <a:solidFill>
                  <a:srgbClr val="00AFEF"/>
                </a:solidFill>
                <a:latin typeface="Arial"/>
                <a:cs typeface="Arial"/>
              </a:rPr>
              <a:t> </a:t>
            </a:r>
            <a:r>
              <a:rPr sz="3200" b="1" spc="-5" dirty="0">
                <a:solidFill>
                  <a:srgbClr val="00AFEF"/>
                </a:solidFill>
                <a:latin typeface="Arial"/>
                <a:cs typeface="Arial"/>
              </a:rPr>
              <a:t>paragraphs:</a:t>
            </a:r>
            <a:endParaRPr sz="3200">
              <a:latin typeface="Arial"/>
              <a:cs typeface="Arial"/>
            </a:endParaRPr>
          </a:p>
        </p:txBody>
      </p:sp>
      <p:sp>
        <p:nvSpPr>
          <p:cNvPr id="4" name="object 4"/>
          <p:cNvSpPr txBox="1"/>
          <p:nvPr/>
        </p:nvSpPr>
        <p:spPr>
          <a:xfrm>
            <a:off x="514604" y="1702053"/>
            <a:ext cx="7872730" cy="4581525"/>
          </a:xfrm>
          <a:prstGeom prst="rect">
            <a:avLst/>
          </a:prstGeom>
        </p:spPr>
        <p:txBody>
          <a:bodyPr vert="horz" wrap="square" lIns="0" tIns="12700" rIns="0" bIns="0" rtlCol="0">
            <a:spAutoFit/>
          </a:bodyPr>
          <a:lstStyle/>
          <a:p>
            <a:pPr marL="12700" marR="90805" indent="964565">
              <a:lnSpc>
                <a:spcPct val="100000"/>
              </a:lnSpc>
              <a:spcBef>
                <a:spcPts val="100"/>
              </a:spcBef>
            </a:pPr>
            <a:r>
              <a:rPr sz="2100" spc="-5" dirty="0">
                <a:solidFill>
                  <a:srgbClr val="FFFFFF"/>
                </a:solidFill>
                <a:latin typeface="Arial"/>
                <a:cs typeface="Arial"/>
              </a:rPr>
              <a:t>There are </a:t>
            </a:r>
            <a:r>
              <a:rPr sz="2100" dirty="0">
                <a:solidFill>
                  <a:srgbClr val="FFFFFF"/>
                </a:solidFill>
                <a:latin typeface="Arial"/>
                <a:cs typeface="Arial"/>
              </a:rPr>
              <a:t>four </a:t>
            </a:r>
            <a:r>
              <a:rPr sz="2100" spc="-5" dirty="0">
                <a:solidFill>
                  <a:srgbClr val="FFFFFF"/>
                </a:solidFill>
                <a:latin typeface="Arial"/>
                <a:cs typeface="Arial"/>
              </a:rPr>
              <a:t>types of paragraphs that </a:t>
            </a:r>
            <a:r>
              <a:rPr sz="2100" spc="-10" dirty="0">
                <a:solidFill>
                  <a:srgbClr val="FFFFFF"/>
                </a:solidFill>
                <a:latin typeface="Arial"/>
                <a:cs typeface="Arial"/>
              </a:rPr>
              <a:t>you </a:t>
            </a:r>
            <a:r>
              <a:rPr sz="2100" spc="-5" dirty="0">
                <a:solidFill>
                  <a:srgbClr val="FFFFFF"/>
                </a:solidFill>
                <a:latin typeface="Arial"/>
                <a:cs typeface="Arial"/>
              </a:rPr>
              <a:t>need </a:t>
            </a:r>
            <a:r>
              <a:rPr sz="2100" dirty="0">
                <a:solidFill>
                  <a:srgbClr val="FFFFFF"/>
                </a:solidFill>
                <a:latin typeface="Arial"/>
                <a:cs typeface="Arial"/>
              </a:rPr>
              <a:t>to </a:t>
            </a:r>
            <a:r>
              <a:rPr sz="2100" spc="-5" dirty="0">
                <a:solidFill>
                  <a:srgbClr val="FFFFFF"/>
                </a:solidFill>
                <a:latin typeface="Arial"/>
                <a:cs typeface="Arial"/>
              </a:rPr>
              <a:t>know  about: descriptive, narrative, </a:t>
            </a:r>
            <a:r>
              <a:rPr sz="2100" spc="-20" dirty="0">
                <a:solidFill>
                  <a:srgbClr val="FFFFFF"/>
                </a:solidFill>
                <a:latin typeface="Arial"/>
                <a:cs typeface="Arial"/>
              </a:rPr>
              <a:t>expository, </a:t>
            </a:r>
            <a:r>
              <a:rPr sz="2100" spc="-5" dirty="0">
                <a:solidFill>
                  <a:srgbClr val="FFFFFF"/>
                </a:solidFill>
                <a:latin typeface="Arial"/>
                <a:cs typeface="Arial"/>
              </a:rPr>
              <a:t>and</a:t>
            </a:r>
            <a:r>
              <a:rPr sz="2100" spc="30" dirty="0">
                <a:solidFill>
                  <a:srgbClr val="FFFFFF"/>
                </a:solidFill>
                <a:latin typeface="Arial"/>
                <a:cs typeface="Arial"/>
              </a:rPr>
              <a:t> </a:t>
            </a:r>
            <a:r>
              <a:rPr sz="2100" spc="-5" dirty="0">
                <a:solidFill>
                  <a:srgbClr val="FFFFFF"/>
                </a:solidFill>
                <a:latin typeface="Arial"/>
                <a:cs typeface="Arial"/>
              </a:rPr>
              <a:t>persuasive.</a:t>
            </a:r>
            <a:endParaRPr sz="2100">
              <a:latin typeface="Arial"/>
              <a:cs typeface="Arial"/>
            </a:endParaRPr>
          </a:p>
          <a:p>
            <a:pPr marL="12700">
              <a:lnSpc>
                <a:spcPct val="100000"/>
              </a:lnSpc>
              <a:spcBef>
                <a:spcPts val="580"/>
              </a:spcBef>
            </a:pPr>
            <a:r>
              <a:rPr sz="2400" b="1" dirty="0">
                <a:solidFill>
                  <a:srgbClr val="00AFEF"/>
                </a:solidFill>
                <a:latin typeface="Arial"/>
                <a:cs typeface="Arial"/>
              </a:rPr>
              <a:t>The </a:t>
            </a:r>
            <a:r>
              <a:rPr sz="2400" b="1" spc="-5" dirty="0">
                <a:solidFill>
                  <a:srgbClr val="00AFEF"/>
                </a:solidFill>
                <a:latin typeface="Arial"/>
                <a:cs typeface="Arial"/>
              </a:rPr>
              <a:t>descriptive</a:t>
            </a:r>
            <a:r>
              <a:rPr sz="2400" b="1" spc="-20" dirty="0">
                <a:solidFill>
                  <a:srgbClr val="00AFEF"/>
                </a:solidFill>
                <a:latin typeface="Arial"/>
                <a:cs typeface="Arial"/>
              </a:rPr>
              <a:t> </a:t>
            </a:r>
            <a:r>
              <a:rPr sz="2400" b="1" spc="-5" dirty="0">
                <a:solidFill>
                  <a:srgbClr val="00AFEF"/>
                </a:solidFill>
                <a:latin typeface="Arial"/>
                <a:cs typeface="Arial"/>
              </a:rPr>
              <a:t>paragraph</a:t>
            </a:r>
            <a:r>
              <a:rPr sz="2400" spc="-5" dirty="0">
                <a:solidFill>
                  <a:srgbClr val="00AFEF"/>
                </a:solidFill>
                <a:latin typeface="Arial"/>
                <a:cs typeface="Arial"/>
              </a:rPr>
              <a:t>:</a:t>
            </a:r>
            <a:endParaRPr sz="2400">
              <a:latin typeface="Arial"/>
              <a:cs typeface="Arial"/>
            </a:endParaRPr>
          </a:p>
          <a:p>
            <a:pPr marL="12700" marR="124460" indent="1637030">
              <a:lnSpc>
                <a:spcPct val="100000"/>
              </a:lnSpc>
              <a:spcBef>
                <a:spcPts val="500"/>
              </a:spcBef>
            </a:pPr>
            <a:r>
              <a:rPr sz="2100" spc="-5" dirty="0">
                <a:solidFill>
                  <a:srgbClr val="FFFFFF"/>
                </a:solidFill>
                <a:latin typeface="Arial"/>
                <a:cs typeface="Arial"/>
              </a:rPr>
              <a:t>This type </a:t>
            </a:r>
            <a:r>
              <a:rPr sz="2100" dirty="0">
                <a:solidFill>
                  <a:srgbClr val="FFFFFF"/>
                </a:solidFill>
                <a:latin typeface="Arial"/>
                <a:cs typeface="Arial"/>
              </a:rPr>
              <a:t>of </a:t>
            </a:r>
            <a:r>
              <a:rPr sz="2100" spc="-5" dirty="0">
                <a:solidFill>
                  <a:srgbClr val="FFFFFF"/>
                </a:solidFill>
                <a:latin typeface="Arial"/>
                <a:cs typeface="Arial"/>
              </a:rPr>
              <a:t>paragraph describes something and  shows </a:t>
            </a:r>
            <a:r>
              <a:rPr sz="2100" dirty="0">
                <a:solidFill>
                  <a:srgbClr val="FFFFFF"/>
                </a:solidFill>
                <a:latin typeface="Arial"/>
                <a:cs typeface="Arial"/>
              </a:rPr>
              <a:t>the </a:t>
            </a:r>
            <a:r>
              <a:rPr sz="2100" spc="-5" dirty="0">
                <a:solidFill>
                  <a:srgbClr val="FFFFFF"/>
                </a:solidFill>
                <a:latin typeface="Arial"/>
                <a:cs typeface="Arial"/>
              </a:rPr>
              <a:t>reader what a thing or a person is </a:t>
            </a:r>
            <a:r>
              <a:rPr sz="2100" dirty="0">
                <a:solidFill>
                  <a:srgbClr val="FFFFFF"/>
                </a:solidFill>
                <a:latin typeface="Arial"/>
                <a:cs typeface="Arial"/>
              </a:rPr>
              <a:t>like. </a:t>
            </a:r>
            <a:r>
              <a:rPr sz="2100" spc="-5" dirty="0">
                <a:solidFill>
                  <a:srgbClr val="FFFFFF"/>
                </a:solidFill>
                <a:latin typeface="Arial"/>
                <a:cs typeface="Arial"/>
              </a:rPr>
              <a:t>The words  </a:t>
            </a:r>
            <a:r>
              <a:rPr sz="2100" dirty="0">
                <a:solidFill>
                  <a:srgbClr val="FFFFFF"/>
                </a:solidFill>
                <a:latin typeface="Arial"/>
                <a:cs typeface="Arial"/>
              </a:rPr>
              <a:t>chosen in the </a:t>
            </a:r>
            <a:r>
              <a:rPr sz="2100" spc="-5" dirty="0">
                <a:solidFill>
                  <a:srgbClr val="FFFFFF"/>
                </a:solidFill>
                <a:latin typeface="Arial"/>
                <a:cs typeface="Arial"/>
              </a:rPr>
              <a:t>description </a:t>
            </a:r>
            <a:r>
              <a:rPr sz="2100" dirty="0">
                <a:solidFill>
                  <a:srgbClr val="FFFFFF"/>
                </a:solidFill>
                <a:latin typeface="Arial"/>
                <a:cs typeface="Arial"/>
              </a:rPr>
              <a:t>often </a:t>
            </a:r>
            <a:r>
              <a:rPr sz="2100" spc="-5" dirty="0">
                <a:solidFill>
                  <a:srgbClr val="FFFFFF"/>
                </a:solidFill>
                <a:latin typeface="Arial"/>
                <a:cs typeface="Arial"/>
              </a:rPr>
              <a:t>appeal </a:t>
            </a:r>
            <a:r>
              <a:rPr sz="2100" dirty="0">
                <a:solidFill>
                  <a:srgbClr val="FFFFFF"/>
                </a:solidFill>
                <a:latin typeface="Arial"/>
                <a:cs typeface="Arial"/>
              </a:rPr>
              <a:t>to the five </a:t>
            </a:r>
            <a:r>
              <a:rPr sz="2100" spc="-5" dirty="0">
                <a:solidFill>
                  <a:srgbClr val="FFFFFF"/>
                </a:solidFill>
                <a:latin typeface="Arial"/>
                <a:cs typeface="Arial"/>
              </a:rPr>
              <a:t>senses </a:t>
            </a:r>
            <a:r>
              <a:rPr sz="2100" dirty="0">
                <a:solidFill>
                  <a:srgbClr val="FFFFFF"/>
                </a:solidFill>
                <a:latin typeface="Arial"/>
                <a:cs typeface="Arial"/>
              </a:rPr>
              <a:t>of</a:t>
            </a:r>
            <a:r>
              <a:rPr sz="2100" spc="-130" dirty="0">
                <a:solidFill>
                  <a:srgbClr val="FFFFFF"/>
                </a:solidFill>
                <a:latin typeface="Arial"/>
                <a:cs typeface="Arial"/>
              </a:rPr>
              <a:t> </a:t>
            </a:r>
            <a:r>
              <a:rPr sz="2100" dirty="0">
                <a:solidFill>
                  <a:srgbClr val="FFFFFF"/>
                </a:solidFill>
                <a:latin typeface="Arial"/>
                <a:cs typeface="Arial"/>
              </a:rPr>
              <a:t>touch,  smell, </a:t>
            </a:r>
            <a:r>
              <a:rPr sz="2100" spc="-5" dirty="0">
                <a:solidFill>
                  <a:srgbClr val="FFFFFF"/>
                </a:solidFill>
                <a:latin typeface="Arial"/>
                <a:cs typeface="Arial"/>
              </a:rPr>
              <a:t>sight, sound, and </a:t>
            </a:r>
            <a:r>
              <a:rPr sz="2100" dirty="0">
                <a:solidFill>
                  <a:srgbClr val="FFFFFF"/>
                </a:solidFill>
                <a:latin typeface="Arial"/>
                <a:cs typeface="Arial"/>
              </a:rPr>
              <a:t>taste. </a:t>
            </a:r>
            <a:r>
              <a:rPr sz="2100" spc="-5" dirty="0">
                <a:solidFill>
                  <a:srgbClr val="FFFFFF"/>
                </a:solidFill>
                <a:latin typeface="Arial"/>
                <a:cs typeface="Arial"/>
              </a:rPr>
              <a:t>Descriptive paragraphs can be  artistic and </a:t>
            </a:r>
            <a:r>
              <a:rPr sz="2100" dirty="0">
                <a:solidFill>
                  <a:srgbClr val="FFFFFF"/>
                </a:solidFill>
                <a:latin typeface="Arial"/>
                <a:cs typeface="Arial"/>
              </a:rPr>
              <a:t>may </a:t>
            </a:r>
            <a:r>
              <a:rPr sz="2100" spc="-5" dirty="0">
                <a:solidFill>
                  <a:srgbClr val="FFFFFF"/>
                </a:solidFill>
                <a:latin typeface="Arial"/>
                <a:cs typeface="Arial"/>
              </a:rPr>
              <a:t>deviate </a:t>
            </a:r>
            <a:r>
              <a:rPr sz="2100" dirty="0">
                <a:solidFill>
                  <a:srgbClr val="FFFFFF"/>
                </a:solidFill>
                <a:latin typeface="Arial"/>
                <a:cs typeface="Arial"/>
              </a:rPr>
              <a:t>from grammatical</a:t>
            </a:r>
            <a:r>
              <a:rPr sz="2100" spc="-45" dirty="0">
                <a:solidFill>
                  <a:srgbClr val="FFFFFF"/>
                </a:solidFill>
                <a:latin typeface="Arial"/>
                <a:cs typeface="Arial"/>
              </a:rPr>
              <a:t> </a:t>
            </a:r>
            <a:r>
              <a:rPr sz="2100" spc="-5" dirty="0">
                <a:solidFill>
                  <a:srgbClr val="FFFFFF"/>
                </a:solidFill>
                <a:latin typeface="Arial"/>
                <a:cs typeface="Arial"/>
              </a:rPr>
              <a:t>norms.</a:t>
            </a:r>
            <a:endParaRPr sz="2100">
              <a:latin typeface="Arial"/>
              <a:cs typeface="Arial"/>
            </a:endParaRPr>
          </a:p>
          <a:p>
            <a:pPr marL="12700">
              <a:lnSpc>
                <a:spcPct val="100000"/>
              </a:lnSpc>
              <a:spcBef>
                <a:spcPts val="580"/>
              </a:spcBef>
            </a:pPr>
            <a:r>
              <a:rPr sz="2400" b="1" dirty="0">
                <a:solidFill>
                  <a:srgbClr val="00AFEF"/>
                </a:solidFill>
                <a:latin typeface="Arial"/>
                <a:cs typeface="Arial"/>
              </a:rPr>
              <a:t>The </a:t>
            </a:r>
            <a:r>
              <a:rPr sz="2400" b="1" spc="-5" dirty="0">
                <a:solidFill>
                  <a:srgbClr val="00AFEF"/>
                </a:solidFill>
                <a:latin typeface="Arial"/>
                <a:cs typeface="Arial"/>
              </a:rPr>
              <a:t>narrative</a:t>
            </a:r>
            <a:r>
              <a:rPr sz="2400" b="1" spc="-20" dirty="0">
                <a:solidFill>
                  <a:srgbClr val="00AFEF"/>
                </a:solidFill>
                <a:latin typeface="Arial"/>
                <a:cs typeface="Arial"/>
              </a:rPr>
              <a:t> </a:t>
            </a:r>
            <a:r>
              <a:rPr sz="2400" b="1" spc="-5" dirty="0">
                <a:solidFill>
                  <a:srgbClr val="00AFEF"/>
                </a:solidFill>
                <a:latin typeface="Arial"/>
                <a:cs typeface="Arial"/>
              </a:rPr>
              <a:t>paragraph</a:t>
            </a:r>
            <a:r>
              <a:rPr sz="2400" spc="-5" dirty="0">
                <a:solidFill>
                  <a:srgbClr val="00AFEF"/>
                </a:solidFill>
                <a:latin typeface="Arial"/>
                <a:cs typeface="Arial"/>
              </a:rPr>
              <a:t>:</a:t>
            </a:r>
            <a:endParaRPr sz="2400">
              <a:latin typeface="Arial"/>
              <a:cs typeface="Arial"/>
            </a:endParaRPr>
          </a:p>
          <a:p>
            <a:pPr marL="12700" marR="5080" indent="1939925">
              <a:lnSpc>
                <a:spcPct val="100000"/>
              </a:lnSpc>
              <a:spcBef>
                <a:spcPts val="505"/>
              </a:spcBef>
            </a:pPr>
            <a:r>
              <a:rPr sz="2100" dirty="0">
                <a:solidFill>
                  <a:srgbClr val="FFFFFF"/>
                </a:solidFill>
                <a:latin typeface="Arial"/>
                <a:cs typeface="Arial"/>
              </a:rPr>
              <a:t>This </a:t>
            </a:r>
            <a:r>
              <a:rPr sz="2100" spc="-5" dirty="0">
                <a:solidFill>
                  <a:srgbClr val="FFFFFF"/>
                </a:solidFill>
                <a:latin typeface="Arial"/>
                <a:cs typeface="Arial"/>
              </a:rPr>
              <a:t>type of paragraph </a:t>
            </a:r>
            <a:r>
              <a:rPr sz="2100" dirty="0">
                <a:solidFill>
                  <a:srgbClr val="FFFFFF"/>
                </a:solidFill>
                <a:latin typeface="Arial"/>
                <a:cs typeface="Arial"/>
              </a:rPr>
              <a:t>tells a </a:t>
            </a:r>
            <a:r>
              <a:rPr sz="2100" spc="-30" dirty="0">
                <a:solidFill>
                  <a:srgbClr val="FFFFFF"/>
                </a:solidFill>
                <a:latin typeface="Arial"/>
                <a:cs typeface="Arial"/>
              </a:rPr>
              <a:t>story. </a:t>
            </a:r>
            <a:r>
              <a:rPr sz="2100" spc="-5" dirty="0">
                <a:solidFill>
                  <a:srgbClr val="FFFFFF"/>
                </a:solidFill>
                <a:latin typeface="Arial"/>
                <a:cs typeface="Arial"/>
              </a:rPr>
              <a:t>There's </a:t>
            </a:r>
            <a:r>
              <a:rPr sz="2100" dirty="0">
                <a:solidFill>
                  <a:srgbClr val="FFFFFF"/>
                </a:solidFill>
                <a:latin typeface="Arial"/>
                <a:cs typeface="Arial"/>
              </a:rPr>
              <a:t>a  </a:t>
            </a:r>
            <a:r>
              <a:rPr sz="2100" spc="-5" dirty="0">
                <a:solidFill>
                  <a:srgbClr val="FFFFFF"/>
                </a:solidFill>
                <a:latin typeface="Arial"/>
                <a:cs typeface="Arial"/>
              </a:rPr>
              <a:t>sequence </a:t>
            </a:r>
            <a:r>
              <a:rPr sz="2100" dirty="0">
                <a:solidFill>
                  <a:srgbClr val="FFFFFF"/>
                </a:solidFill>
                <a:latin typeface="Arial"/>
                <a:cs typeface="Arial"/>
              </a:rPr>
              <a:t>of </a:t>
            </a:r>
            <a:r>
              <a:rPr sz="2100" spc="-5" dirty="0">
                <a:solidFill>
                  <a:srgbClr val="FFFFFF"/>
                </a:solidFill>
                <a:latin typeface="Arial"/>
                <a:cs typeface="Arial"/>
              </a:rPr>
              <a:t>action or there's a clear beginning, middle, and end </a:t>
            </a:r>
            <a:r>
              <a:rPr sz="2100" dirty="0">
                <a:solidFill>
                  <a:srgbClr val="FFFFFF"/>
                </a:solidFill>
                <a:latin typeface="Arial"/>
                <a:cs typeface="Arial"/>
              </a:rPr>
              <a:t>to  the</a:t>
            </a:r>
            <a:r>
              <a:rPr sz="2100" spc="-5" dirty="0">
                <a:solidFill>
                  <a:srgbClr val="FFFFFF"/>
                </a:solidFill>
                <a:latin typeface="Arial"/>
                <a:cs typeface="Arial"/>
              </a:rPr>
              <a:t> paragraph.</a:t>
            </a:r>
            <a:endParaRPr sz="2100">
              <a:latin typeface="Arial"/>
              <a:cs typeface="Arial"/>
            </a:endParaRPr>
          </a:p>
          <a:p>
            <a:pPr marL="12700">
              <a:lnSpc>
                <a:spcPct val="100000"/>
              </a:lnSpc>
              <a:spcBef>
                <a:spcPts val="465"/>
              </a:spcBef>
            </a:pPr>
            <a:r>
              <a:rPr sz="1900" spc="-5" dirty="0">
                <a:solidFill>
                  <a:srgbClr val="FFFFFF"/>
                </a:solidFill>
                <a:latin typeface="Arial"/>
                <a:cs typeface="Arial"/>
              </a:rPr>
              <a:t>.</a:t>
            </a:r>
            <a:endParaRPr sz="1900">
              <a:latin typeface="Arial"/>
              <a:cs typeface="Aria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B192C9"/>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TotalTime>
  <Words>1424</Words>
  <Application>Microsoft Office PowerPoint</Application>
  <PresentationFormat>On-screen Show (4:3)</PresentationFormat>
  <Paragraphs>182</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PowerPoint Presentation</vt:lpstr>
      <vt:lpstr>PowerPoint Presentation</vt:lpstr>
      <vt:lpstr>Paragraph  Writing</vt:lpstr>
      <vt:lpstr>A word paragraph is derived from the Ancient Greek word paragraphos , which means "to write beside" or "written beside" .</vt:lpstr>
      <vt:lpstr>1.  Give a heading or title to the paragraph. The heading  helps to indicate what the paragraph is all about.</vt:lpstr>
      <vt:lpstr>Paragraph Structure</vt:lpstr>
      <vt:lpstr>PARAGRAPH STRUCTURE: Most paragraphs in an essay have a three-part structure—  introduction, body, and conclusion. You can see this structure in  paragraphs whether they are narrating, describing, comparing,  contrasting, or analyzing information. Each part of the paragraph  plays an important role in communicating your meaning to your  reader.</vt:lpstr>
      <vt:lpstr>Narrative Paragraph</vt:lpstr>
      <vt:lpstr>Types of paragraphs:</vt:lpstr>
      <vt:lpstr>The expository paragraph:</vt:lpstr>
      <vt:lpstr>Step 1: Decide the Topic of Your Paragraph.  Step 2: Develop the topic sentence. Step 3: Demonstrate your point.</vt:lpstr>
      <vt:lpstr>Step 1: Decide the topic of your Paragraph:</vt:lpstr>
      <vt:lpstr>Step 2: Develop the topic :</vt:lpstr>
      <vt:lpstr>Step 3: Demonstrate Your Point</vt:lpstr>
      <vt:lpstr>PowerPoint Presentation</vt:lpstr>
      <vt:lpstr>Step 4: Give Your Paragraph Meaning:</vt:lpstr>
      <vt:lpstr>Step 5: Conclude:</vt:lpstr>
      <vt:lpstr>Second, they often link the current paragraph to the  following paragraph. They may anticipate the topic  sentence of the next paragraph by:</vt:lpstr>
      <vt:lpstr>Step 6: Look Over and Proofread:</vt:lpstr>
      <vt:lpstr>PowerPoint Presentation</vt:lpstr>
      <vt:lpstr>1. Unity:</vt:lpstr>
      <vt:lpstr>2. Order:</vt:lpstr>
      <vt:lpstr>4. Completeness: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Izhar Ahmad</cp:lastModifiedBy>
  <cp:revision>2</cp:revision>
  <dcterms:created xsi:type="dcterms:W3CDTF">2020-04-12T16:01:30Z</dcterms:created>
  <dcterms:modified xsi:type="dcterms:W3CDTF">2020-04-12T16:30:45Z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2019-01-31T00:00:00Z</vt:filetime>
  </property>
  <property fmtid="{D5CDD505-2E9C-101B-9397-08002B2CF9AE}" pid="3" name="Creator">
    <vt:lpwstr>Microsoft® PowerPoint® 2013</vt:lpwstr>
  </property>
  <property fmtid="{D5CDD505-2E9C-101B-9397-08002B2CF9AE}" pid="4" name="LastSaved">
    <vt:filetime>2020-04-12T00:00:00Z</vt:filetime>
  </property>
</Properties>
</file>